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71" r:id="rId3"/>
    <p:sldId id="279" r:id="rId4"/>
    <p:sldId id="305" r:id="rId5"/>
    <p:sldId id="257" r:id="rId6"/>
    <p:sldId id="273" r:id="rId7"/>
    <p:sldId id="263" r:id="rId8"/>
    <p:sldId id="274" r:id="rId9"/>
    <p:sldId id="264" r:id="rId10"/>
    <p:sldId id="276" r:id="rId11"/>
    <p:sldId id="277" r:id="rId12"/>
    <p:sldId id="278" r:id="rId13"/>
    <p:sldId id="280" r:id="rId14"/>
    <p:sldId id="281" r:id="rId15"/>
    <p:sldId id="282" r:id="rId16"/>
    <p:sldId id="297" r:id="rId17"/>
    <p:sldId id="283" r:id="rId18"/>
    <p:sldId id="284" r:id="rId19"/>
    <p:sldId id="285" r:id="rId20"/>
    <p:sldId id="298" r:id="rId21"/>
    <p:sldId id="286" r:id="rId22"/>
    <p:sldId id="287" r:id="rId23"/>
    <p:sldId id="288" r:id="rId24"/>
    <p:sldId id="289" r:id="rId25"/>
    <p:sldId id="290" r:id="rId26"/>
    <p:sldId id="291" r:id="rId27"/>
    <p:sldId id="292" r:id="rId28"/>
    <p:sldId id="301" r:id="rId29"/>
    <p:sldId id="299" r:id="rId30"/>
    <p:sldId id="302" r:id="rId31"/>
    <p:sldId id="300" r:id="rId32"/>
    <p:sldId id="293" r:id="rId33"/>
    <p:sldId id="296" r:id="rId34"/>
    <p:sldId id="294" r:id="rId35"/>
    <p:sldId id="295" r:id="rId36"/>
    <p:sldId id="303" r:id="rId37"/>
    <p:sldId id="304" r:id="rId3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33" autoAdjust="0"/>
  </p:normalViewPr>
  <p:slideViewPr>
    <p:cSldViewPr snapToGrid="0" snapToObjects="1">
      <p:cViewPr varScale="1">
        <p:scale>
          <a:sx n="87" d="100"/>
          <a:sy n="87" d="100"/>
        </p:scale>
        <p:origin x="-3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DB43D-4339-F04D-A2C2-B0D4E8235874}" type="datetimeFigureOut">
              <a:rPr lang="de-DE" smtClean="0"/>
              <a:t>06.11.14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1A6F7-EAEE-CF45-9F03-DBC48D446E2E}" type="slidenum">
              <a:rPr lang="de-DE" smtClean="0"/>
              <a:t>‹Nr.›</a:t>
            </a:fld>
            <a:endParaRPr lang="de-DE"/>
          </a:p>
        </p:txBody>
      </p:sp>
    </p:spTree>
    <p:extLst>
      <p:ext uri="{BB962C8B-B14F-4D97-AF65-F5344CB8AC3E}">
        <p14:creationId xmlns:p14="http://schemas.microsoft.com/office/powerpoint/2010/main" val="14796734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A61A6F7-EAEE-CF45-9F03-DBC48D446E2E}" type="slidenum">
              <a:rPr lang="de-DE" smtClean="0"/>
              <a:t>35</a:t>
            </a:fld>
            <a:endParaRPr lang="de-DE"/>
          </a:p>
        </p:txBody>
      </p:sp>
    </p:spTree>
    <p:extLst>
      <p:ext uri="{BB962C8B-B14F-4D97-AF65-F5344CB8AC3E}">
        <p14:creationId xmlns:p14="http://schemas.microsoft.com/office/powerpoint/2010/main" val="332455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p>
            <a:fld id="{F355D50D-D984-4C4C-BDB0-BE05FD954BF4}" type="datetimeFigureOut">
              <a:rPr lang="de-DE" smtClean="0"/>
              <a:pPr/>
              <a:t>06.11.14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256867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F355D50D-D984-4C4C-BDB0-BE05FD954BF4}" type="datetimeFigureOut">
              <a:rPr lang="de-DE" smtClean="0"/>
              <a:pPr/>
              <a:t>06.11.14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167511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F355D50D-D984-4C4C-BDB0-BE05FD954BF4}" type="datetimeFigureOut">
              <a:rPr lang="de-DE" smtClean="0"/>
              <a:pPr/>
              <a:t>06.11.14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83331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F355D50D-D984-4C4C-BDB0-BE05FD954BF4}" type="datetimeFigureOut">
              <a:rPr lang="de-DE" smtClean="0"/>
              <a:pPr/>
              <a:t>06.11.14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384673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F355D50D-D984-4C4C-BDB0-BE05FD954BF4}" type="datetimeFigureOut">
              <a:rPr lang="de-DE" smtClean="0"/>
              <a:pPr/>
              <a:t>06.11.14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9932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F355D50D-D984-4C4C-BDB0-BE05FD954BF4}" type="datetimeFigureOut">
              <a:rPr lang="de-DE" smtClean="0"/>
              <a:pPr/>
              <a:t>06.11.14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230778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F355D50D-D984-4C4C-BDB0-BE05FD954BF4}" type="datetimeFigureOut">
              <a:rPr lang="de-DE" smtClean="0"/>
              <a:pPr/>
              <a:t>06.11.14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385230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F355D50D-D984-4C4C-BDB0-BE05FD954BF4}" type="datetimeFigureOut">
              <a:rPr lang="de-DE" smtClean="0"/>
              <a:pPr/>
              <a:t>06.11.14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249080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55D50D-D984-4C4C-BDB0-BE05FD954BF4}" type="datetimeFigureOut">
              <a:rPr lang="de-DE" smtClean="0"/>
              <a:pPr/>
              <a:t>06.11.14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359577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F355D50D-D984-4C4C-BDB0-BE05FD954BF4}" type="datetimeFigureOut">
              <a:rPr lang="de-DE" smtClean="0"/>
              <a:pPr/>
              <a:t>06.11.14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64773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F355D50D-D984-4C4C-BDB0-BE05FD954BF4}" type="datetimeFigureOut">
              <a:rPr lang="de-DE" smtClean="0"/>
              <a:pPr/>
              <a:t>06.11.14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0B539-457E-D345-BC5E-58E3DE983A97}" type="slidenum">
              <a:rPr lang="de-DE" smtClean="0"/>
              <a:pPr/>
              <a:t>‹Nr.›</a:t>
            </a:fld>
            <a:endParaRPr lang="de-DE"/>
          </a:p>
        </p:txBody>
      </p:sp>
    </p:spTree>
    <p:extLst>
      <p:ext uri="{BB962C8B-B14F-4D97-AF65-F5344CB8AC3E}">
        <p14:creationId xmlns:p14="http://schemas.microsoft.com/office/powerpoint/2010/main" val="1794423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5D50D-D984-4C4C-BDB0-BE05FD954BF4}" type="datetimeFigureOut">
              <a:rPr lang="de-DE" smtClean="0"/>
              <a:pPr/>
              <a:t>06.11.14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B539-457E-D345-BC5E-58E3DE983A97}" type="slidenum">
              <a:rPr lang="de-DE" smtClean="0"/>
              <a:pPr/>
              <a:t>‹Nr.›</a:t>
            </a:fld>
            <a:endParaRPr lang="de-DE"/>
          </a:p>
        </p:txBody>
      </p:sp>
    </p:spTree>
    <p:extLst>
      <p:ext uri="{BB962C8B-B14F-4D97-AF65-F5344CB8AC3E}">
        <p14:creationId xmlns:p14="http://schemas.microsoft.com/office/powerpoint/2010/main" val="355539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umpeter-centre.uni-graz.at" TargetMode="Externa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114" y="1463523"/>
            <a:ext cx="8852837" cy="3129267"/>
          </a:xfrm>
        </p:spPr>
        <p:txBody>
          <a:bodyPr>
            <a:normAutofit fontScale="90000"/>
          </a:bodyPr>
          <a:lstStyle/>
          <a:p>
            <a:r>
              <a:rPr lang="de-DE" sz="5400" dirty="0" smtClean="0"/>
              <a:t>Adam Smith on </a:t>
            </a:r>
            <a:r>
              <a:rPr lang="de-DE" sz="5400" dirty="0" err="1" smtClean="0"/>
              <a:t>Markets</a:t>
            </a:r>
            <a:r>
              <a:rPr lang="de-DE" sz="5400" dirty="0" smtClean="0"/>
              <a:t>, </a:t>
            </a:r>
            <a:r>
              <a:rPr lang="de-DE" sz="5400" dirty="0" err="1" smtClean="0"/>
              <a:t>Competition</a:t>
            </a:r>
            <a:r>
              <a:rPr lang="de-DE" sz="5400" dirty="0" smtClean="0"/>
              <a:t> </a:t>
            </a:r>
            <a:r>
              <a:rPr lang="de-DE" sz="5400" dirty="0" err="1" smtClean="0"/>
              <a:t>and</a:t>
            </a:r>
            <a:r>
              <a:rPr lang="de-DE" sz="5400" dirty="0" smtClean="0"/>
              <a:t> </a:t>
            </a:r>
            <a:r>
              <a:rPr lang="de-DE" sz="5400" dirty="0" err="1" smtClean="0"/>
              <a:t>Violations</a:t>
            </a:r>
            <a:r>
              <a:rPr lang="de-DE" sz="5400" dirty="0" smtClean="0"/>
              <a:t> </a:t>
            </a:r>
            <a:r>
              <a:rPr lang="de-DE" sz="5400" dirty="0" err="1" smtClean="0"/>
              <a:t>of</a:t>
            </a:r>
            <a:r>
              <a:rPr lang="de-DE" sz="5400" dirty="0" smtClean="0"/>
              <a:t> Natural Liberty</a:t>
            </a:r>
            <a:br>
              <a:rPr lang="de-DE" sz="5400" dirty="0" smtClean="0"/>
            </a:br>
            <a:r>
              <a:rPr lang="de-DE" sz="3600" dirty="0" smtClean="0"/>
              <a:t/>
            </a:r>
            <a:br>
              <a:rPr lang="de-DE" sz="3600" dirty="0" smtClean="0"/>
            </a:br>
            <a:r>
              <a:rPr lang="de-DE" sz="1800" dirty="0" err="1" smtClean="0"/>
              <a:t>Votrag</a:t>
            </a:r>
            <a:r>
              <a:rPr lang="de-DE" sz="1800" dirty="0" smtClean="0"/>
              <a:t> im </a:t>
            </a:r>
            <a:r>
              <a:rPr lang="de-DE" sz="1800" dirty="0"/>
              <a:t>R</a:t>
            </a:r>
            <a:r>
              <a:rPr lang="de-DE" sz="1800" dirty="0" smtClean="0"/>
              <a:t>ahmen der Ringvorlesung Plurale </a:t>
            </a:r>
            <a:r>
              <a:rPr lang="de-DE" sz="1800" dirty="0" err="1" smtClean="0"/>
              <a:t>Ökomomik</a:t>
            </a:r>
            <a:r>
              <a:rPr lang="de-DE" sz="1800" dirty="0"/>
              <a:t>,</a:t>
            </a:r>
            <a:r>
              <a:rPr lang="de-DE" sz="1800" dirty="0" smtClean="0"/>
              <a:t> Universität Hamburg, 6. November </a:t>
            </a:r>
            <a:r>
              <a:rPr lang="de-DE" sz="1800" dirty="0" smtClean="0"/>
              <a:t>2014</a:t>
            </a:r>
            <a:endParaRPr lang="de-DE" sz="1800" dirty="0"/>
          </a:p>
        </p:txBody>
      </p:sp>
      <p:sp>
        <p:nvSpPr>
          <p:cNvPr id="3" name="Untertitel 2"/>
          <p:cNvSpPr>
            <a:spLocks noGrp="1"/>
          </p:cNvSpPr>
          <p:nvPr>
            <p:ph type="subTitle" idx="1"/>
          </p:nvPr>
        </p:nvSpPr>
        <p:spPr>
          <a:xfrm>
            <a:off x="1371600" y="4678746"/>
            <a:ext cx="6400800" cy="1389512"/>
          </a:xfrm>
        </p:spPr>
        <p:txBody>
          <a:bodyPr>
            <a:noAutofit/>
          </a:bodyPr>
          <a:lstStyle/>
          <a:p>
            <a:r>
              <a:rPr lang="de-DE" sz="2000" i="1" dirty="0" smtClean="0"/>
              <a:t>Heinz D. Kurz</a:t>
            </a:r>
          </a:p>
          <a:p>
            <a:r>
              <a:rPr lang="de-DE" sz="2000" dirty="0" smtClean="0"/>
              <a:t>University </a:t>
            </a:r>
            <a:r>
              <a:rPr lang="de-DE" sz="2000" dirty="0" err="1" smtClean="0"/>
              <a:t>of</a:t>
            </a:r>
            <a:r>
              <a:rPr lang="de-DE" sz="2000" dirty="0" smtClean="0"/>
              <a:t> Graz </a:t>
            </a:r>
            <a:r>
              <a:rPr lang="de-DE" sz="2000" dirty="0" err="1" smtClean="0"/>
              <a:t>and</a:t>
            </a:r>
            <a:r>
              <a:rPr lang="de-DE" sz="2000" dirty="0" smtClean="0"/>
              <a:t> Graz Schumpeter </a:t>
            </a:r>
            <a:r>
              <a:rPr lang="de-DE" sz="2000" dirty="0" err="1" smtClean="0"/>
              <a:t>Centre</a:t>
            </a:r>
            <a:endParaRPr lang="de-DE" sz="2000" dirty="0" smtClean="0"/>
          </a:p>
          <a:p>
            <a:r>
              <a:rPr lang="de-DE" sz="2000" dirty="0" err="1"/>
              <a:t>h</a:t>
            </a:r>
            <a:r>
              <a:rPr lang="de-DE" sz="2000" dirty="0" err="1" smtClean="0"/>
              <a:t>einz.kurz@uni-graz.at</a:t>
            </a:r>
            <a:endParaRPr lang="de-DE" sz="2000" dirty="0"/>
          </a:p>
        </p:txBody>
      </p:sp>
      <p:pic>
        <p:nvPicPr>
          <p:cNvPr id="4" name="Picture 5" descr="gsc_uni_4c_rgb_72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4" y="78692"/>
            <a:ext cx="1715773" cy="107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737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86907"/>
          </a:xfrm>
        </p:spPr>
        <p:txBody>
          <a:bodyPr/>
          <a:lstStyle/>
          <a:p>
            <a:r>
              <a:rPr lang="de-DE" dirty="0" smtClean="0"/>
              <a:t>Free </a:t>
            </a:r>
            <a:r>
              <a:rPr lang="de-DE" dirty="0" err="1" smtClean="0"/>
              <a:t>competition</a:t>
            </a:r>
            <a:r>
              <a:rPr lang="de-DE" dirty="0" smtClean="0"/>
              <a:t>:</a:t>
            </a:r>
            <a:endParaRPr lang="de-DE" dirty="0"/>
          </a:p>
        </p:txBody>
      </p:sp>
      <p:sp>
        <p:nvSpPr>
          <p:cNvPr id="3" name="Inhaltsplatzhalter 2"/>
          <p:cNvSpPr>
            <a:spLocks noGrp="1"/>
          </p:cNvSpPr>
          <p:nvPr>
            <p:ph idx="1"/>
          </p:nvPr>
        </p:nvSpPr>
        <p:spPr>
          <a:xfrm>
            <a:off x="457200" y="1417638"/>
            <a:ext cx="8229600" cy="5095698"/>
          </a:xfrm>
        </p:spPr>
        <p:txBody>
          <a:bodyPr>
            <a:normAutofit fontScale="85000" lnSpcReduction="20000"/>
          </a:bodyPr>
          <a:lstStyle/>
          <a:p>
            <a:r>
              <a:rPr lang="en-GB" dirty="0" smtClean="0"/>
              <a:t>… involves the </a:t>
            </a:r>
            <a:r>
              <a:rPr lang="en-GB" dirty="0"/>
              <a:t>absence of barriers to entry in and exit from the various </a:t>
            </a:r>
            <a:r>
              <a:rPr lang="en-GB" dirty="0" smtClean="0"/>
              <a:t>markets</a:t>
            </a:r>
          </a:p>
          <a:p>
            <a:r>
              <a:rPr lang="en-GB" dirty="0" smtClean="0"/>
              <a:t>… is the basis of the “system of natural liberty”</a:t>
            </a:r>
            <a:r>
              <a:rPr lang="de-DE" dirty="0" smtClean="0"/>
              <a:t> </a:t>
            </a:r>
            <a:r>
              <a:rPr lang="de-DE" dirty="0" err="1" smtClean="0"/>
              <a:t>and</a:t>
            </a:r>
            <a:r>
              <a:rPr lang="de-DE" dirty="0" smtClean="0"/>
              <a:t> </a:t>
            </a:r>
            <a:r>
              <a:rPr lang="en-GB" dirty="0" smtClean="0"/>
              <a:t>“</a:t>
            </a:r>
            <a:r>
              <a:rPr lang="en-GB" dirty="0"/>
              <a:t>equality, liberty and </a:t>
            </a:r>
            <a:r>
              <a:rPr lang="en-GB" dirty="0" smtClean="0"/>
              <a:t>justice”</a:t>
            </a:r>
          </a:p>
          <a:p>
            <a:r>
              <a:rPr lang="en-GB" dirty="0" smtClean="0"/>
              <a:t>… activates both </a:t>
            </a:r>
            <a:r>
              <a:rPr lang="en-GB" dirty="0" smtClean="0">
                <a:solidFill>
                  <a:srgbClr val="FF0000"/>
                </a:solidFill>
              </a:rPr>
              <a:t>centripetal</a:t>
            </a:r>
            <a:r>
              <a:rPr lang="en-GB" dirty="0" smtClean="0"/>
              <a:t> and </a:t>
            </a:r>
            <a:r>
              <a:rPr lang="en-GB" dirty="0" smtClean="0">
                <a:solidFill>
                  <a:srgbClr val="FF0000"/>
                </a:solidFill>
              </a:rPr>
              <a:t>centrifugal forces</a:t>
            </a:r>
          </a:p>
          <a:p>
            <a:r>
              <a:rPr lang="en-GB" dirty="0"/>
              <a:t>T</a:t>
            </a:r>
            <a:r>
              <a:rPr lang="en-GB" dirty="0" smtClean="0"/>
              <a:t>he former give </a:t>
            </a:r>
            <a:r>
              <a:rPr lang="en-GB" dirty="0"/>
              <a:t>order and coherence to the economy by disciplining the </a:t>
            </a:r>
            <a:r>
              <a:rPr lang="en-GB" dirty="0" smtClean="0"/>
              <a:t>agents: </a:t>
            </a:r>
            <a:r>
              <a:rPr lang="en-GB" dirty="0"/>
              <a:t>“good </a:t>
            </a:r>
            <a:r>
              <a:rPr lang="en-GB" dirty="0" smtClean="0"/>
              <a:t>management</a:t>
            </a:r>
            <a:r>
              <a:rPr lang="en-GB" dirty="0"/>
              <a:t> </a:t>
            </a:r>
            <a:r>
              <a:rPr lang="en-GB" dirty="0" smtClean="0"/>
              <a:t>can </a:t>
            </a:r>
            <a:r>
              <a:rPr lang="en-GB" dirty="0"/>
              <a:t>never be universally established but in consequence of that free and universal competition, </a:t>
            </a:r>
            <a:r>
              <a:rPr lang="en-GB" i="1" dirty="0"/>
              <a:t>which forces every body to have recourse to it for the sake of self-defence</a:t>
            </a:r>
            <a:r>
              <a:rPr lang="en-GB" dirty="0"/>
              <a:t>” (WN I.xi.b.</a:t>
            </a:r>
            <a:r>
              <a:rPr lang="en-GB" dirty="0" smtClean="0"/>
              <a:t>5) (</a:t>
            </a:r>
            <a:r>
              <a:rPr lang="de-DE" dirty="0" smtClean="0"/>
              <a:t>Marx</a:t>
            </a:r>
            <a:r>
              <a:rPr lang="de-DE" dirty="0"/>
              <a:t> </a:t>
            </a:r>
            <a:r>
              <a:rPr lang="de-DE" dirty="0" smtClean="0"/>
              <a:t>was </a:t>
            </a:r>
            <a:r>
              <a:rPr lang="de-DE" dirty="0" err="1"/>
              <a:t>later</a:t>
            </a:r>
            <a:r>
              <a:rPr lang="de-DE" dirty="0"/>
              <a:t> </a:t>
            </a:r>
            <a:r>
              <a:rPr lang="de-DE" dirty="0" err="1"/>
              <a:t>to</a:t>
            </a:r>
            <a:r>
              <a:rPr lang="de-DE" dirty="0"/>
              <a:t> </a:t>
            </a:r>
            <a:r>
              <a:rPr lang="de-DE" dirty="0" err="1"/>
              <a:t>speak</a:t>
            </a:r>
            <a:r>
              <a:rPr lang="de-DE" dirty="0"/>
              <a:t> </a:t>
            </a:r>
            <a:r>
              <a:rPr lang="de-DE" dirty="0" err="1"/>
              <a:t>of</a:t>
            </a:r>
            <a:r>
              <a:rPr lang="de-DE" dirty="0"/>
              <a:t> </a:t>
            </a:r>
            <a:r>
              <a:rPr lang="de-DE" dirty="0" err="1"/>
              <a:t>the</a:t>
            </a:r>
            <a:r>
              <a:rPr lang="de-DE" dirty="0"/>
              <a:t> “</a:t>
            </a:r>
            <a:r>
              <a:rPr lang="de-DE" dirty="0" err="1"/>
              <a:t>coercive</a:t>
            </a:r>
            <a:r>
              <a:rPr lang="de-DE" dirty="0"/>
              <a:t> </a:t>
            </a:r>
            <a:r>
              <a:rPr lang="de-DE" dirty="0" err="1"/>
              <a:t>law</a:t>
            </a:r>
            <a:r>
              <a:rPr lang="de-DE" dirty="0"/>
              <a:t> </a:t>
            </a:r>
            <a:r>
              <a:rPr lang="de-DE" dirty="0" err="1"/>
              <a:t>of</a:t>
            </a:r>
            <a:r>
              <a:rPr lang="de-DE" dirty="0"/>
              <a:t> </a:t>
            </a:r>
            <a:r>
              <a:rPr lang="de-DE" dirty="0" err="1"/>
              <a:t>competition</a:t>
            </a:r>
            <a:r>
              <a:rPr lang="de-DE" dirty="0"/>
              <a:t>”</a:t>
            </a:r>
            <a:r>
              <a:rPr lang="de-DE" dirty="0" smtClean="0"/>
              <a:t>.)</a:t>
            </a:r>
          </a:p>
          <a:p>
            <a:r>
              <a:rPr lang="en-GB" dirty="0" smtClean="0"/>
              <a:t>The latter disrupt the economic system and force it to embark on new paths </a:t>
            </a:r>
            <a:endParaRPr lang="en-GB" dirty="0"/>
          </a:p>
        </p:txBody>
      </p:sp>
    </p:spTree>
    <p:extLst>
      <p:ext uri="{BB962C8B-B14F-4D97-AF65-F5344CB8AC3E}">
        <p14:creationId xmlns:p14="http://schemas.microsoft.com/office/powerpoint/2010/main" val="3529164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3. </a:t>
            </a:r>
            <a:r>
              <a:rPr lang="en-GB" dirty="0"/>
              <a:t>Market prices and natural prices</a:t>
            </a:r>
            <a:r>
              <a:rPr lang="de-DE" dirty="0"/>
              <a:t> </a:t>
            </a:r>
          </a:p>
        </p:txBody>
      </p:sp>
      <p:sp>
        <p:nvSpPr>
          <p:cNvPr id="3" name="Inhaltsplatzhalter 2"/>
          <p:cNvSpPr>
            <a:spLocks noGrp="1"/>
          </p:cNvSpPr>
          <p:nvPr>
            <p:ph idx="1"/>
          </p:nvPr>
        </p:nvSpPr>
        <p:spPr>
          <a:xfrm>
            <a:off x="457200" y="1600200"/>
            <a:ext cx="8229600" cy="4913136"/>
          </a:xfrm>
        </p:spPr>
        <p:txBody>
          <a:bodyPr>
            <a:normAutofit fontScale="85000" lnSpcReduction="20000"/>
          </a:bodyPr>
          <a:lstStyle/>
          <a:p>
            <a:r>
              <a:rPr lang="en-GB" dirty="0" smtClean="0"/>
              <a:t>In a private decentralised economy no ex ante coordination of economic activities; this is reflected in discrepancies between “market (or actual)” and “natural (or ordinary)” prices.</a:t>
            </a:r>
          </a:p>
          <a:p>
            <a:r>
              <a:rPr lang="en-GB" dirty="0" smtClean="0"/>
              <a:t>“The </a:t>
            </a:r>
            <a:r>
              <a:rPr lang="en-GB" dirty="0"/>
              <a:t>market price of every particular commodity is regulated by the proportion between the quantity which is actually brought to market, and the demand of those who are willing to pay the natural prices of the commodity, or the whole value of the rent, labour, and profit, which must be paid in order to bring it thither. Such people may be called the effectual demanders, and their demand the </a:t>
            </a:r>
            <a:r>
              <a:rPr lang="en-GB" i="1" dirty="0"/>
              <a:t>effectual demand</a:t>
            </a:r>
            <a:r>
              <a:rPr lang="en-GB" dirty="0"/>
              <a:t>; since it may be sufficient to effectuate the bringing of the commodity to market</a:t>
            </a:r>
            <a:r>
              <a:rPr lang="en-GB" dirty="0" smtClean="0"/>
              <a:t>.” </a:t>
            </a:r>
            <a:r>
              <a:rPr lang="en-GB" dirty="0"/>
              <a:t>(WN I.vii.</a:t>
            </a:r>
            <a:r>
              <a:rPr lang="en-GB" dirty="0" smtClean="0"/>
              <a:t>8)</a:t>
            </a:r>
            <a:endParaRPr lang="de-DE" dirty="0"/>
          </a:p>
          <a:p>
            <a:endParaRPr lang="en-GB" dirty="0"/>
          </a:p>
        </p:txBody>
      </p:sp>
    </p:spTree>
    <p:extLst>
      <p:ext uri="{BB962C8B-B14F-4D97-AF65-F5344CB8AC3E}">
        <p14:creationId xmlns:p14="http://schemas.microsoft.com/office/powerpoint/2010/main" val="42685022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Natural </a:t>
            </a:r>
            <a:r>
              <a:rPr lang="de-DE" dirty="0" err="1" smtClean="0"/>
              <a:t>prices</a:t>
            </a:r>
            <a:endParaRPr lang="de-DE" dirty="0"/>
          </a:p>
        </p:txBody>
      </p:sp>
      <p:sp>
        <p:nvSpPr>
          <p:cNvPr id="3" name="Inhaltsplatzhalter 2"/>
          <p:cNvSpPr>
            <a:spLocks noGrp="1"/>
          </p:cNvSpPr>
          <p:nvPr>
            <p:ph idx="1"/>
          </p:nvPr>
        </p:nvSpPr>
        <p:spPr>
          <a:xfrm>
            <a:off x="457200" y="1600200"/>
            <a:ext cx="8346224" cy="4525963"/>
          </a:xfrm>
        </p:spPr>
        <p:txBody>
          <a:bodyPr>
            <a:normAutofit fontScale="85000" lnSpcReduction="20000"/>
          </a:bodyPr>
          <a:lstStyle/>
          <a:p>
            <a:r>
              <a:rPr lang="en-GB" dirty="0"/>
              <a:t>Natural prices reflect only persistent and systematic </a:t>
            </a:r>
            <a:r>
              <a:rPr lang="en-GB" dirty="0" smtClean="0"/>
              <a:t>forces, market prices in addition temporary and accidental ones.</a:t>
            </a:r>
          </a:p>
          <a:p>
            <a:r>
              <a:rPr lang="en-GB" dirty="0" smtClean="0"/>
              <a:t>Natural prices depend on</a:t>
            </a:r>
          </a:p>
          <a:p>
            <a:pPr marL="715963" lvl="0" indent="-357188">
              <a:buNone/>
            </a:pPr>
            <a:r>
              <a:rPr lang="en-GB" dirty="0" smtClean="0"/>
              <a:t>– the </a:t>
            </a:r>
            <a:r>
              <a:rPr lang="en-GB" dirty="0"/>
              <a:t>system of production actually adopted by cost-minimising producers and</a:t>
            </a:r>
            <a:endParaRPr lang="de-DE" dirty="0"/>
          </a:p>
          <a:p>
            <a:pPr marL="715963" lvl="0" indent="-357188">
              <a:buNone/>
            </a:pPr>
            <a:r>
              <a:rPr lang="en-GB" dirty="0" smtClean="0"/>
              <a:t>– real </a:t>
            </a:r>
            <a:r>
              <a:rPr lang="en-GB" dirty="0"/>
              <a:t>wages paid to workers</a:t>
            </a:r>
            <a:r>
              <a:rPr lang="en-GB" dirty="0" smtClean="0"/>
              <a:t>.</a:t>
            </a:r>
          </a:p>
          <a:p>
            <a:r>
              <a:rPr lang="en-GB" dirty="0"/>
              <a:t>T</a:t>
            </a:r>
            <a:r>
              <a:rPr lang="en-GB" dirty="0" smtClean="0"/>
              <a:t>he </a:t>
            </a:r>
            <a:r>
              <a:rPr lang="en-GB" dirty="0"/>
              <a:t>natural price is the lowest price in the long run, “which sellers can commonly afford to take, and at the same time continue their business</a:t>
            </a:r>
            <a:r>
              <a:rPr lang="en-GB" dirty="0" smtClean="0"/>
              <a:t>” (WN I.vii.11): </a:t>
            </a:r>
            <a:r>
              <a:rPr lang="en-GB" dirty="0"/>
              <a:t>it covers their costs of production and yields them the ordinary rate of return on capital. </a:t>
            </a:r>
            <a:endParaRPr lang="de-DE" dirty="0"/>
          </a:p>
          <a:p>
            <a:endParaRPr lang="de-DE" dirty="0"/>
          </a:p>
        </p:txBody>
      </p:sp>
    </p:spTree>
    <p:extLst>
      <p:ext uri="{BB962C8B-B14F-4D97-AF65-F5344CB8AC3E}">
        <p14:creationId xmlns:p14="http://schemas.microsoft.com/office/powerpoint/2010/main" val="1815106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simple </a:t>
            </a:r>
            <a:r>
              <a:rPr lang="de-DE" dirty="0" err="1" smtClean="0"/>
              <a:t>formalisation</a:t>
            </a:r>
            <a:endParaRPr lang="de-DE" dirty="0"/>
          </a:p>
        </p:txBody>
      </p:sp>
      <p:sp>
        <p:nvSpPr>
          <p:cNvPr id="3" name="Inhaltsplatzhalter 2"/>
          <p:cNvSpPr>
            <a:spLocks noGrp="1"/>
          </p:cNvSpPr>
          <p:nvPr>
            <p:ph idx="1"/>
          </p:nvPr>
        </p:nvSpPr>
        <p:spPr>
          <a:xfrm>
            <a:off x="457200" y="1878012"/>
            <a:ext cx="8229600" cy="4248151"/>
          </a:xfrm>
        </p:spPr>
        <p:txBody>
          <a:bodyPr/>
          <a:lstStyle/>
          <a:p>
            <a:pPr marL="0" indent="0" algn="ctr">
              <a:buNone/>
            </a:pPr>
            <a:r>
              <a:rPr lang="en-GB" b="1" dirty="0"/>
              <a:t>p</a:t>
            </a:r>
            <a:r>
              <a:rPr lang="en-GB" dirty="0"/>
              <a:t> = (1 + </a:t>
            </a:r>
            <a:r>
              <a:rPr lang="en-GB" i="1" dirty="0"/>
              <a:t>r</a:t>
            </a:r>
            <a:r>
              <a:rPr lang="en-GB" dirty="0"/>
              <a:t>)</a:t>
            </a:r>
            <a:r>
              <a:rPr lang="en-GB" b="1" dirty="0" err="1" smtClean="0"/>
              <a:t>Ap</a:t>
            </a:r>
            <a:r>
              <a:rPr lang="en-GB" dirty="0"/>
              <a:t>					</a:t>
            </a:r>
            <a:endParaRPr lang="en-GB" dirty="0" smtClean="0"/>
          </a:p>
          <a:p>
            <a:pPr marL="0" indent="0" algn="ctr">
              <a:buNone/>
            </a:pPr>
            <a:r>
              <a:rPr lang="en-GB" b="1" dirty="0"/>
              <a:t>A</a:t>
            </a:r>
            <a:r>
              <a:rPr lang="en-GB" dirty="0"/>
              <a:t> = </a:t>
            </a:r>
            <a:r>
              <a:rPr lang="en-GB" b="1" dirty="0"/>
              <a:t>M</a:t>
            </a:r>
            <a:r>
              <a:rPr lang="en-GB" dirty="0"/>
              <a:t> + </a:t>
            </a:r>
            <a:r>
              <a:rPr lang="en-GB" b="1" dirty="0"/>
              <a:t>S</a:t>
            </a:r>
            <a:r>
              <a:rPr lang="en-GB" dirty="0"/>
              <a:t> = </a:t>
            </a:r>
            <a:r>
              <a:rPr lang="en-GB" b="1" dirty="0"/>
              <a:t>M</a:t>
            </a:r>
            <a:r>
              <a:rPr lang="en-GB" dirty="0"/>
              <a:t> + </a:t>
            </a:r>
            <a:r>
              <a:rPr lang="en-GB" b="1" dirty="0" err="1"/>
              <a:t>lw</a:t>
            </a:r>
            <a:r>
              <a:rPr lang="en-GB" i="1" baseline="30000" dirty="0" err="1"/>
              <a:t>T</a:t>
            </a:r>
            <a:r>
              <a:rPr lang="de-DE" dirty="0"/>
              <a:t> </a:t>
            </a:r>
            <a:endParaRPr lang="de-DE" dirty="0" smtClean="0"/>
          </a:p>
          <a:p>
            <a:pPr marL="0" indent="0" algn="ctr">
              <a:buNone/>
            </a:pPr>
            <a:r>
              <a:rPr lang="en-GB" b="1" dirty="0"/>
              <a:t>p</a:t>
            </a:r>
            <a:r>
              <a:rPr lang="en-GB" dirty="0"/>
              <a:t> = (1 + </a:t>
            </a:r>
            <a:r>
              <a:rPr lang="en-GB" i="1" dirty="0"/>
              <a:t>r</a:t>
            </a:r>
            <a:r>
              <a:rPr lang="en-GB" dirty="0"/>
              <a:t>)(</a:t>
            </a:r>
            <a:r>
              <a:rPr lang="en-GB" b="1" dirty="0"/>
              <a:t> M</a:t>
            </a:r>
            <a:r>
              <a:rPr lang="en-GB" dirty="0"/>
              <a:t> + </a:t>
            </a:r>
            <a:r>
              <a:rPr lang="en-GB" b="1" dirty="0" err="1"/>
              <a:t>lw</a:t>
            </a:r>
            <a:r>
              <a:rPr lang="en-GB" i="1" baseline="30000" dirty="0" err="1"/>
              <a:t>T</a:t>
            </a:r>
            <a:r>
              <a:rPr lang="en-GB" dirty="0"/>
              <a:t>)</a:t>
            </a:r>
            <a:r>
              <a:rPr lang="en-GB" b="1" dirty="0" smtClean="0"/>
              <a:t>p</a:t>
            </a:r>
          </a:p>
          <a:p>
            <a:pPr marL="0" indent="0" algn="ctr">
              <a:buNone/>
            </a:pPr>
            <a:r>
              <a:rPr lang="en-GB" b="1" dirty="0" err="1"/>
              <a:t>b</a:t>
            </a:r>
            <a:r>
              <a:rPr lang="en-GB" i="1" baseline="30000" dirty="0" err="1"/>
              <a:t>T</a:t>
            </a:r>
            <a:r>
              <a:rPr lang="en-GB" b="1" dirty="0" err="1"/>
              <a:t>p</a:t>
            </a:r>
            <a:r>
              <a:rPr lang="en-GB" dirty="0"/>
              <a:t> = </a:t>
            </a:r>
            <a:r>
              <a:rPr lang="en-GB" dirty="0" smtClean="0"/>
              <a:t>1</a:t>
            </a:r>
          </a:p>
          <a:p>
            <a:pPr marL="0" indent="0" algn="ctr">
              <a:buNone/>
            </a:pPr>
            <a:r>
              <a:rPr lang="en-GB" i="1" dirty="0"/>
              <a:t>w</a:t>
            </a:r>
            <a:r>
              <a:rPr lang="en-GB" dirty="0"/>
              <a:t> = </a:t>
            </a:r>
            <a:r>
              <a:rPr lang="en-GB" b="1" dirty="0" err="1"/>
              <a:t>w</a:t>
            </a:r>
            <a:r>
              <a:rPr lang="en-GB" i="1" baseline="30000" dirty="0" err="1"/>
              <a:t>T</a:t>
            </a:r>
            <a:r>
              <a:rPr lang="en-GB" b="1" dirty="0" err="1"/>
              <a:t>p</a:t>
            </a:r>
            <a:r>
              <a:rPr lang="de-DE" dirty="0"/>
              <a:t> </a:t>
            </a:r>
            <a:endParaRPr lang="de-DE" dirty="0" smtClean="0"/>
          </a:p>
          <a:p>
            <a:pPr marL="0" indent="0" algn="ctr">
              <a:buNone/>
            </a:pPr>
            <a:endParaRPr lang="de-DE" dirty="0"/>
          </a:p>
        </p:txBody>
      </p:sp>
    </p:spTree>
    <p:extLst>
      <p:ext uri="{BB962C8B-B14F-4D97-AF65-F5344CB8AC3E}">
        <p14:creationId xmlns:p14="http://schemas.microsoft.com/office/powerpoint/2010/main" val="923452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Gravitation</a:t>
            </a:r>
            <a:endParaRPr lang="de-DE" dirty="0"/>
          </a:p>
        </p:txBody>
      </p:sp>
      <p:sp>
        <p:nvSpPr>
          <p:cNvPr id="3" name="Inhaltsplatzhalter 2"/>
          <p:cNvSpPr>
            <a:spLocks noGrp="1"/>
          </p:cNvSpPr>
          <p:nvPr>
            <p:ph idx="1"/>
          </p:nvPr>
        </p:nvSpPr>
        <p:spPr>
          <a:xfrm>
            <a:off x="457200" y="1417638"/>
            <a:ext cx="8229600" cy="5329795"/>
          </a:xfrm>
        </p:spPr>
        <p:txBody>
          <a:bodyPr>
            <a:normAutofit fontScale="85000" lnSpcReduction="10000"/>
          </a:bodyPr>
          <a:lstStyle/>
          <a:p>
            <a:r>
              <a:rPr lang="en-GB" dirty="0"/>
              <a:t>The natural </a:t>
            </a:r>
            <a:r>
              <a:rPr lang="en-GB" dirty="0" smtClean="0"/>
              <a:t>price</a:t>
            </a:r>
            <a:r>
              <a:rPr lang="en-GB" dirty="0"/>
              <a:t> </a:t>
            </a:r>
            <a:r>
              <a:rPr lang="en-GB" dirty="0" smtClean="0"/>
              <a:t>is “the </a:t>
            </a:r>
            <a:r>
              <a:rPr lang="en-GB" dirty="0"/>
              <a:t>central price, to which the prices of all commodities are continually gravitating. Different accidents may sometimes keep them suspended a good deal above it, and sometimes force them down even somewhat below it. But whatever may be the obstacles which hinder them from settling in this </a:t>
            </a:r>
            <a:r>
              <a:rPr lang="en-GB" dirty="0" err="1"/>
              <a:t>center</a:t>
            </a:r>
            <a:r>
              <a:rPr lang="en-GB" dirty="0"/>
              <a:t> of repose and continuance, they are constantly tending towards it</a:t>
            </a:r>
            <a:r>
              <a:rPr lang="en-GB" dirty="0" smtClean="0"/>
              <a:t>.” </a:t>
            </a:r>
            <a:r>
              <a:rPr lang="en-GB" dirty="0"/>
              <a:t>(WN I.vii.15)</a:t>
            </a:r>
            <a:endParaRPr lang="de-DE" dirty="0"/>
          </a:p>
          <a:p>
            <a:r>
              <a:rPr lang="en-GB" dirty="0"/>
              <a:t>Market prices are also said to “oscillate” around their natural </a:t>
            </a:r>
            <a:r>
              <a:rPr lang="en-GB" dirty="0" smtClean="0"/>
              <a:t>levels</a:t>
            </a:r>
          </a:p>
          <a:p>
            <a:r>
              <a:rPr lang="en-GB" dirty="0" smtClean="0"/>
              <a:t>(Paraphrased </a:t>
            </a:r>
            <a:r>
              <a:rPr lang="en-GB" dirty="0"/>
              <a:t>in terms of modern economic </a:t>
            </a:r>
            <a:r>
              <a:rPr lang="en-GB" dirty="0" smtClean="0"/>
              <a:t>dynamics: (</a:t>
            </a:r>
            <a:r>
              <a:rPr lang="en-GB" b="1" dirty="0" smtClean="0"/>
              <a:t>p</a:t>
            </a:r>
            <a:r>
              <a:rPr lang="en-GB" dirty="0" smtClean="0"/>
              <a:t>, </a:t>
            </a:r>
            <a:r>
              <a:rPr lang="en-GB" i="1" dirty="0"/>
              <a:t>r</a:t>
            </a:r>
            <a:r>
              <a:rPr lang="en-GB" dirty="0" smtClean="0"/>
              <a:t>*) </a:t>
            </a:r>
            <a:r>
              <a:rPr lang="en-GB" dirty="0"/>
              <a:t>is a stable fixed point that is not necessarily asymptotically stable; if it is not, it is a limit </a:t>
            </a:r>
            <a:r>
              <a:rPr lang="en-GB" dirty="0" smtClean="0"/>
              <a:t>cycle.)</a:t>
            </a:r>
            <a:r>
              <a:rPr lang="de-DE" dirty="0" smtClean="0"/>
              <a:t>  </a:t>
            </a:r>
            <a:endParaRPr lang="de-DE" dirty="0"/>
          </a:p>
        </p:txBody>
      </p:sp>
    </p:spTree>
    <p:extLst>
      <p:ext uri="{BB962C8B-B14F-4D97-AF65-F5344CB8AC3E}">
        <p14:creationId xmlns:p14="http://schemas.microsoft.com/office/powerpoint/2010/main" val="256582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Two</a:t>
            </a:r>
            <a:r>
              <a:rPr lang="de-DE" dirty="0" smtClean="0"/>
              <a:t> </a:t>
            </a:r>
            <a:r>
              <a:rPr lang="de-DE" dirty="0" err="1" smtClean="0"/>
              <a:t>premises</a:t>
            </a:r>
            <a:r>
              <a:rPr lang="de-DE" dirty="0" smtClean="0"/>
              <a:t>:</a:t>
            </a:r>
            <a:endParaRPr lang="de-DE" dirty="0"/>
          </a:p>
        </p:txBody>
      </p:sp>
      <p:sp>
        <p:nvSpPr>
          <p:cNvPr id="3" name="Inhaltsplatzhalter 2"/>
          <p:cNvSpPr>
            <a:spLocks noGrp="1"/>
          </p:cNvSpPr>
          <p:nvPr>
            <p:ph idx="1"/>
          </p:nvPr>
        </p:nvSpPr>
        <p:spPr>
          <a:xfrm>
            <a:off x="457200" y="1600200"/>
            <a:ext cx="8229600" cy="4772014"/>
          </a:xfrm>
        </p:spPr>
        <p:txBody>
          <a:bodyPr>
            <a:normAutofit fontScale="92500" lnSpcReduction="20000"/>
          </a:bodyPr>
          <a:lstStyle/>
          <a:p>
            <a:pPr lvl="0"/>
            <a:r>
              <a:rPr lang="en-GB" dirty="0"/>
              <a:t>Whenever the quantity of a commodity brought to market is smaller (larger) than effectual demand, the market price will be above (below) the level of the natural price of the commodity. This implies that the </a:t>
            </a:r>
            <a:r>
              <a:rPr lang="en-GB" dirty="0" smtClean="0"/>
              <a:t>commodity</a:t>
            </a:r>
            <a:r>
              <a:rPr lang="en-GB" dirty="0"/>
              <a:t>-</a:t>
            </a:r>
            <a:r>
              <a:rPr lang="en-GB" dirty="0" smtClean="0"/>
              <a:t>specific </a:t>
            </a:r>
            <a:r>
              <a:rPr lang="en-GB" dirty="0"/>
              <a:t>rate of profit (and/or the wage rate </a:t>
            </a:r>
            <a:r>
              <a:rPr lang="en-GB" dirty="0" smtClean="0"/>
              <a:t>and/or </a:t>
            </a:r>
            <a:r>
              <a:rPr lang="en-GB" dirty="0"/>
              <a:t>the rents paid) will be </a:t>
            </a:r>
            <a:r>
              <a:rPr lang="en-GB" dirty="0" smtClean="0"/>
              <a:t>above (below) its natural level.</a:t>
            </a:r>
            <a:endParaRPr lang="de-DE" dirty="0"/>
          </a:p>
          <a:p>
            <a:pPr lvl="0"/>
            <a:r>
              <a:rPr lang="en-GB" dirty="0" smtClean="0"/>
              <a:t>Profit</a:t>
            </a:r>
            <a:r>
              <a:rPr lang="en-GB" dirty="0"/>
              <a:t>-seeking producers will decrease (increase) the quantity of the commodity brought to market, if the </a:t>
            </a:r>
            <a:r>
              <a:rPr lang="en-GB" dirty="0" smtClean="0"/>
              <a:t>commodity</a:t>
            </a:r>
            <a:r>
              <a:rPr lang="en-GB" dirty="0"/>
              <a:t>-</a:t>
            </a:r>
            <a:r>
              <a:rPr lang="en-GB" dirty="0" smtClean="0"/>
              <a:t>specific </a:t>
            </a:r>
            <a:r>
              <a:rPr lang="en-GB" dirty="0"/>
              <a:t>rate of profit is below (above) the level in other (adjacent) sectors of the economy.</a:t>
            </a:r>
            <a:endParaRPr lang="de-DE" dirty="0"/>
          </a:p>
          <a:p>
            <a:endParaRPr lang="de-DE" dirty="0"/>
          </a:p>
        </p:txBody>
      </p:sp>
    </p:spTree>
    <p:extLst>
      <p:ext uri="{BB962C8B-B14F-4D97-AF65-F5344CB8AC3E}">
        <p14:creationId xmlns:p14="http://schemas.microsoft.com/office/powerpoint/2010/main" val="36052102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given</a:t>
            </a:r>
            <a:r>
              <a:rPr lang="de-DE" dirty="0" smtClean="0"/>
              <a:t> </a:t>
            </a:r>
            <a:r>
              <a:rPr lang="de-DE" dirty="0" err="1" smtClean="0"/>
              <a:t>fixed</a:t>
            </a:r>
            <a:r>
              <a:rPr lang="de-DE" dirty="0" smtClean="0"/>
              <a:t> </a:t>
            </a:r>
            <a:r>
              <a:rPr lang="de-DE" dirty="0" err="1" smtClean="0"/>
              <a:t>point</a:t>
            </a:r>
            <a:r>
              <a:rPr lang="de-DE" dirty="0" smtClean="0"/>
              <a:t> (</a:t>
            </a:r>
            <a:r>
              <a:rPr lang="de-DE" b="1" dirty="0" smtClean="0"/>
              <a:t>x</a:t>
            </a:r>
            <a:r>
              <a:rPr lang="de-DE" dirty="0" smtClean="0"/>
              <a:t>*, </a:t>
            </a:r>
            <a:r>
              <a:rPr lang="de-DE" b="1" dirty="0" smtClean="0"/>
              <a:t>p</a:t>
            </a:r>
            <a:r>
              <a:rPr lang="de-DE" dirty="0" smtClean="0"/>
              <a:t>*, </a:t>
            </a:r>
            <a:r>
              <a:rPr lang="de-DE" i="1" dirty="0" err="1" smtClean="0"/>
              <a:t>r</a:t>
            </a:r>
            <a:r>
              <a:rPr lang="de-DE" dirty="0" smtClean="0"/>
              <a:t>*)</a:t>
            </a:r>
            <a:endParaRPr lang="de-DE" dirty="0"/>
          </a:p>
        </p:txBody>
      </p:sp>
      <p:sp>
        <p:nvSpPr>
          <p:cNvPr id="3" name="Inhaltsplatzhalter 2"/>
          <p:cNvSpPr>
            <a:spLocks noGrp="1"/>
          </p:cNvSpPr>
          <p:nvPr>
            <p:ph idx="1"/>
          </p:nvPr>
        </p:nvSpPr>
        <p:spPr>
          <a:xfrm>
            <a:off x="457200" y="1950518"/>
            <a:ext cx="8229600" cy="4175645"/>
          </a:xfrm>
        </p:spPr>
        <p:txBody>
          <a:bodyPr/>
          <a:lstStyle/>
          <a:p>
            <a:pPr marL="0" indent="0" algn="ctr">
              <a:buNone/>
            </a:pPr>
            <a:r>
              <a:rPr lang="en-GB" i="1" dirty="0"/>
              <a:t>r</a:t>
            </a:r>
            <a:r>
              <a:rPr lang="en-GB" baseline="-25000" dirty="0"/>
              <a:t>1</a:t>
            </a:r>
            <a:r>
              <a:rPr lang="en-GB" dirty="0"/>
              <a:t> = </a:t>
            </a:r>
            <a:r>
              <a:rPr lang="en-GB" i="1" dirty="0"/>
              <a:t>r</a:t>
            </a:r>
            <a:r>
              <a:rPr lang="en-GB" baseline="-25000" dirty="0"/>
              <a:t>2</a:t>
            </a:r>
            <a:r>
              <a:rPr lang="en-GB" dirty="0"/>
              <a:t> = … = </a:t>
            </a:r>
            <a:r>
              <a:rPr lang="en-GB" i="1" dirty="0" err="1"/>
              <a:t>r</a:t>
            </a:r>
            <a:r>
              <a:rPr lang="en-GB" i="1" baseline="-25000" dirty="0" err="1"/>
              <a:t>m</a:t>
            </a:r>
            <a:r>
              <a:rPr lang="en-GB" dirty="0"/>
              <a:t> = </a:t>
            </a:r>
            <a:r>
              <a:rPr lang="en-GB" i="1" dirty="0"/>
              <a:t>r</a:t>
            </a:r>
            <a:r>
              <a:rPr lang="en-GB" dirty="0"/>
              <a:t>*</a:t>
            </a:r>
            <a:endParaRPr lang="de-DE" dirty="0"/>
          </a:p>
          <a:p>
            <a:pPr marL="0" indent="0" algn="ctr">
              <a:buNone/>
            </a:pPr>
            <a:r>
              <a:rPr lang="en-GB" b="1" dirty="0"/>
              <a:t>d</a:t>
            </a:r>
            <a:r>
              <a:rPr lang="en-GB" dirty="0"/>
              <a:t>* = </a:t>
            </a:r>
            <a:r>
              <a:rPr lang="en-GB" b="1" dirty="0" smtClean="0"/>
              <a:t>s </a:t>
            </a:r>
            <a:r>
              <a:rPr lang="en-GB" dirty="0" smtClean="0"/>
              <a:t>=</a:t>
            </a:r>
            <a:r>
              <a:rPr lang="en-GB" b="1" dirty="0" smtClean="0"/>
              <a:t> x*</a:t>
            </a:r>
            <a:endParaRPr lang="de-DE" dirty="0"/>
          </a:p>
          <a:p>
            <a:pPr marL="0" indent="0">
              <a:buNone/>
            </a:pPr>
            <a:r>
              <a:rPr lang="de-DE" b="1" dirty="0" smtClean="0"/>
              <a:t>d</a:t>
            </a:r>
            <a:r>
              <a:rPr lang="en-GB" dirty="0" smtClean="0"/>
              <a:t>*:= </a:t>
            </a:r>
            <a:r>
              <a:rPr lang="en-GB" dirty="0"/>
              <a:t>the vector of effectual demands </a:t>
            </a:r>
            <a:endParaRPr lang="en-GB" dirty="0" smtClean="0"/>
          </a:p>
          <a:p>
            <a:pPr marL="0" indent="0">
              <a:buNone/>
            </a:pPr>
            <a:r>
              <a:rPr lang="en-GB" b="1" dirty="0" smtClean="0"/>
              <a:t>s</a:t>
            </a:r>
            <a:r>
              <a:rPr lang="en-GB" dirty="0" smtClean="0"/>
              <a:t>:= the </a:t>
            </a:r>
            <a:r>
              <a:rPr lang="en-GB" dirty="0"/>
              <a:t>vector of actual supplies</a:t>
            </a:r>
            <a:r>
              <a:rPr lang="de-DE" dirty="0"/>
              <a:t> </a:t>
            </a:r>
          </a:p>
        </p:txBody>
      </p:sp>
    </p:spTree>
    <p:extLst>
      <p:ext uri="{BB962C8B-B14F-4D97-AF65-F5344CB8AC3E}">
        <p14:creationId xmlns:p14="http://schemas.microsoft.com/office/powerpoint/2010/main" val="33010081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4948"/>
            <a:ext cx="8229600" cy="1135252"/>
          </a:xfrm>
        </p:spPr>
        <p:txBody>
          <a:bodyPr>
            <a:normAutofit fontScale="90000"/>
          </a:bodyPr>
          <a:lstStyle/>
          <a:p>
            <a:r>
              <a:rPr lang="en-GB" dirty="0"/>
              <a:t>“Cross-dual models”:</a:t>
            </a:r>
            <a:br>
              <a:rPr lang="en-GB" dirty="0"/>
            </a:br>
            <a:endParaRPr lang="de-DE" dirty="0"/>
          </a:p>
        </p:txBody>
      </p:sp>
      <p:sp>
        <p:nvSpPr>
          <p:cNvPr id="3" name="Inhaltsplatzhalter 2"/>
          <p:cNvSpPr>
            <a:spLocks noGrp="1"/>
          </p:cNvSpPr>
          <p:nvPr>
            <p:ph idx="1"/>
          </p:nvPr>
        </p:nvSpPr>
        <p:spPr>
          <a:xfrm>
            <a:off x="457200" y="1859797"/>
            <a:ext cx="8229600" cy="4266366"/>
          </a:xfrm>
        </p:spPr>
        <p:txBody>
          <a:bodyPr/>
          <a:lstStyle/>
          <a:p>
            <a:pPr marL="571500" indent="-571500">
              <a:buAutoNum type="romanLcParenBoth"/>
            </a:pPr>
            <a:r>
              <a:rPr lang="en-GB" dirty="0" smtClean="0"/>
              <a:t>relative </a:t>
            </a:r>
            <a:r>
              <a:rPr lang="en-GB" dirty="0"/>
              <a:t>prices react upon </a:t>
            </a:r>
            <a:r>
              <a:rPr lang="en-GB" dirty="0" smtClean="0"/>
              <a:t>deviations of actual supplies from effectual demands and</a:t>
            </a:r>
          </a:p>
          <a:p>
            <a:pPr marL="533400" indent="-533400">
              <a:buNone/>
            </a:pPr>
            <a:r>
              <a:rPr lang="en-GB" dirty="0" smtClean="0"/>
              <a:t>(ii) actual supplies react upon deviations of market prices from natural prices</a:t>
            </a:r>
          </a:p>
          <a:p>
            <a:pPr marL="0" indent="0" algn="ctr">
              <a:buNone/>
            </a:pPr>
            <a:endParaRPr lang="en-GB" dirty="0"/>
          </a:p>
          <a:p>
            <a:pPr marL="0" indent="0" algn="ctr">
              <a:buNone/>
            </a:pPr>
            <a:r>
              <a:rPr lang="en-GB" dirty="0" err="1" smtClean="0"/>
              <a:t>d</a:t>
            </a:r>
            <a:r>
              <a:rPr lang="en-GB" i="1" dirty="0" err="1" smtClean="0"/>
              <a:t>p</a:t>
            </a:r>
            <a:r>
              <a:rPr lang="en-GB" i="1" baseline="-25000" dirty="0" err="1" smtClean="0"/>
              <a:t>j</a:t>
            </a:r>
            <a:r>
              <a:rPr lang="en-GB" dirty="0"/>
              <a:t>/</a:t>
            </a:r>
            <a:r>
              <a:rPr lang="en-GB" dirty="0" err="1"/>
              <a:t>d</a:t>
            </a:r>
            <a:r>
              <a:rPr lang="en-GB" i="1" dirty="0" err="1"/>
              <a:t>t</a:t>
            </a:r>
            <a:r>
              <a:rPr lang="en-GB" dirty="0"/>
              <a:t> = </a:t>
            </a:r>
            <a:r>
              <a:rPr lang="en-GB" i="1" dirty="0" err="1"/>
              <a:t>f</a:t>
            </a:r>
            <a:r>
              <a:rPr lang="en-GB" i="1" baseline="-25000" dirty="0" err="1"/>
              <a:t>j</a:t>
            </a:r>
            <a:r>
              <a:rPr lang="en-GB" dirty="0" smtClean="0"/>
              <a:t>(</a:t>
            </a:r>
            <a:r>
              <a:rPr lang="en-GB" i="1" dirty="0" smtClean="0"/>
              <a:t>d</a:t>
            </a:r>
            <a:r>
              <a:rPr lang="en-GB" dirty="0" smtClean="0"/>
              <a:t>*</a:t>
            </a:r>
            <a:r>
              <a:rPr lang="en-GB" i="1" baseline="-25000" dirty="0" smtClean="0"/>
              <a:t>j</a:t>
            </a:r>
            <a:r>
              <a:rPr lang="de-DE" dirty="0" smtClean="0"/>
              <a:t>  </a:t>
            </a:r>
            <a:r>
              <a:rPr lang="en-GB" dirty="0"/>
              <a:t>– </a:t>
            </a:r>
            <a:r>
              <a:rPr lang="en-GB" i="1" dirty="0" err="1"/>
              <a:t>s</a:t>
            </a:r>
            <a:r>
              <a:rPr lang="en-GB" i="1" baseline="-25000" dirty="0" err="1"/>
              <a:t>j</a:t>
            </a:r>
            <a:r>
              <a:rPr lang="en-GB" dirty="0" smtClean="0"/>
              <a:t>)</a:t>
            </a:r>
          </a:p>
          <a:p>
            <a:pPr marL="0" indent="0" algn="ctr">
              <a:buNone/>
            </a:pPr>
            <a:r>
              <a:rPr lang="de-DE" dirty="0" err="1"/>
              <a:t>d</a:t>
            </a:r>
            <a:r>
              <a:rPr lang="de-DE" i="1" dirty="0" err="1"/>
              <a:t>s</a:t>
            </a:r>
            <a:r>
              <a:rPr lang="de-DE" i="1" baseline="-25000" dirty="0" err="1"/>
              <a:t>j</a:t>
            </a:r>
            <a:r>
              <a:rPr lang="de-DE" dirty="0"/>
              <a:t>/</a:t>
            </a:r>
            <a:r>
              <a:rPr lang="de-DE" dirty="0" err="1"/>
              <a:t>d</a:t>
            </a:r>
            <a:r>
              <a:rPr lang="de-DE" i="1" dirty="0" err="1"/>
              <a:t>t</a:t>
            </a:r>
            <a:r>
              <a:rPr lang="de-DE" dirty="0"/>
              <a:t> = </a:t>
            </a:r>
            <a:r>
              <a:rPr lang="de-DE" i="1" dirty="0" err="1"/>
              <a:t>g</a:t>
            </a:r>
            <a:r>
              <a:rPr lang="de-DE" i="1" baseline="-25000" dirty="0" err="1"/>
              <a:t>j</a:t>
            </a:r>
            <a:r>
              <a:rPr lang="de-DE" dirty="0"/>
              <a:t>(</a:t>
            </a:r>
            <a:r>
              <a:rPr lang="en-GB" i="1" dirty="0" err="1"/>
              <a:t>p</a:t>
            </a:r>
            <a:r>
              <a:rPr lang="en-GB" i="1" baseline="-25000" dirty="0" err="1"/>
              <a:t>j</a:t>
            </a:r>
            <a:r>
              <a:rPr lang="en-GB" baseline="-25000" dirty="0"/>
              <a:t> </a:t>
            </a:r>
            <a:r>
              <a:rPr lang="en-GB" dirty="0"/>
              <a:t>–</a:t>
            </a:r>
            <a:r>
              <a:rPr lang="de-DE" dirty="0"/>
              <a:t> </a:t>
            </a:r>
            <a:r>
              <a:rPr lang="en-GB" i="1" dirty="0" smtClean="0"/>
              <a:t>p</a:t>
            </a:r>
            <a:r>
              <a:rPr lang="en-GB" dirty="0" smtClean="0"/>
              <a:t>*</a:t>
            </a:r>
            <a:r>
              <a:rPr lang="en-GB" i="1" baseline="-25000" dirty="0"/>
              <a:t>j</a:t>
            </a:r>
            <a:r>
              <a:rPr lang="de-DE" dirty="0" smtClean="0"/>
              <a:t>)  </a:t>
            </a:r>
            <a:endParaRPr lang="de-DE" dirty="0"/>
          </a:p>
        </p:txBody>
      </p:sp>
    </p:spTree>
    <p:extLst>
      <p:ext uri="{BB962C8B-B14F-4D97-AF65-F5344CB8AC3E}">
        <p14:creationId xmlns:p14="http://schemas.microsoft.com/office/powerpoint/2010/main" val="578403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271388"/>
            <a:ext cx="8229600" cy="162834"/>
          </a:xfrm>
        </p:spPr>
        <p:txBody>
          <a:bodyPr>
            <a:normAutofit fontScale="90000"/>
          </a:bodyPr>
          <a:lstStyle/>
          <a:p>
            <a:endParaRPr lang="de-DE" dirty="0"/>
          </a:p>
        </p:txBody>
      </p:sp>
      <p:sp>
        <p:nvSpPr>
          <p:cNvPr id="3" name="Inhaltsplatzhalter 2"/>
          <p:cNvSpPr>
            <a:spLocks noGrp="1"/>
          </p:cNvSpPr>
          <p:nvPr>
            <p:ph idx="1"/>
          </p:nvPr>
        </p:nvSpPr>
        <p:spPr>
          <a:xfrm>
            <a:off x="457200" y="1600200"/>
            <a:ext cx="8229600" cy="4500625"/>
          </a:xfrm>
        </p:spPr>
        <p:txBody>
          <a:bodyPr/>
          <a:lstStyle/>
          <a:p>
            <a:pPr marL="0" indent="0">
              <a:buNone/>
            </a:pPr>
            <a:r>
              <a:rPr lang="de-DE" dirty="0" smtClean="0"/>
              <a:t> </a:t>
            </a:r>
            <a:endParaRPr lang="de-DE" dirty="0"/>
          </a:p>
        </p:txBody>
      </p:sp>
      <p:pic>
        <p:nvPicPr>
          <p:cNvPr id="5" name="Grafik 1"/>
          <p:cNvPicPr/>
          <p:nvPr/>
        </p:nvPicPr>
        <p:blipFill>
          <a:blip r:embed="rId2" cstate="print">
            <a:extLst>
              <a:ext uri="{28A0092B-C50C-407E-A947-70E740481C1C}">
                <a14:useLocalDpi xmlns:a14="http://schemas.microsoft.com/office/drawing/2010/main" val="0"/>
              </a:ext>
            </a:extLst>
          </a:blip>
          <a:stretch>
            <a:fillRect/>
          </a:stretch>
        </p:blipFill>
        <p:spPr>
          <a:xfrm>
            <a:off x="966096" y="738178"/>
            <a:ext cx="7099185" cy="5362647"/>
          </a:xfrm>
          <a:prstGeom prst="rect">
            <a:avLst/>
          </a:prstGeom>
        </p:spPr>
      </p:pic>
    </p:spTree>
    <p:extLst>
      <p:ext uri="{BB962C8B-B14F-4D97-AF65-F5344CB8AC3E}">
        <p14:creationId xmlns:p14="http://schemas.microsoft.com/office/powerpoint/2010/main" val="31044943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390800"/>
            <a:ext cx="8229600" cy="390800"/>
          </a:xfrm>
        </p:spPr>
        <p:txBody>
          <a:bodyPr>
            <a:normAutofit fontScale="90000"/>
          </a:bodyPr>
          <a:lstStyle/>
          <a:p>
            <a:endParaRPr lang="de-DE" dirty="0"/>
          </a:p>
        </p:txBody>
      </p:sp>
      <p:sp>
        <p:nvSpPr>
          <p:cNvPr id="3" name="Inhaltsplatzhalter 2"/>
          <p:cNvSpPr>
            <a:spLocks noGrp="1"/>
          </p:cNvSpPr>
          <p:nvPr>
            <p:ph idx="1"/>
          </p:nvPr>
        </p:nvSpPr>
        <p:spPr/>
        <p:txBody>
          <a:bodyPr/>
          <a:lstStyle/>
          <a:p>
            <a:pPr marL="0" indent="0">
              <a:buNone/>
            </a:pPr>
            <a:r>
              <a:rPr lang="de-DE" dirty="0" smtClean="0"/>
              <a:t> </a:t>
            </a:r>
            <a:endParaRPr lang="de-DE" dirty="0"/>
          </a:p>
        </p:txBody>
      </p:sp>
      <p:pic>
        <p:nvPicPr>
          <p:cNvPr id="5" name="Grafik 2"/>
          <p:cNvPicPr/>
          <p:nvPr/>
        </p:nvPicPr>
        <p:blipFill>
          <a:blip r:embed="rId2" cstate="print">
            <a:extLst>
              <a:ext uri="{28A0092B-C50C-407E-A947-70E740481C1C}">
                <a14:useLocalDpi xmlns:a14="http://schemas.microsoft.com/office/drawing/2010/main" val="0"/>
              </a:ext>
            </a:extLst>
          </a:blip>
          <a:stretch>
            <a:fillRect/>
          </a:stretch>
        </p:blipFill>
        <p:spPr>
          <a:xfrm>
            <a:off x="857548" y="738178"/>
            <a:ext cx="7305430" cy="5677458"/>
          </a:xfrm>
          <a:prstGeom prst="rect">
            <a:avLst/>
          </a:prstGeom>
        </p:spPr>
      </p:pic>
    </p:spTree>
    <p:extLst>
      <p:ext uri="{BB962C8B-B14F-4D97-AF65-F5344CB8AC3E}">
        <p14:creationId xmlns:p14="http://schemas.microsoft.com/office/powerpoint/2010/main" val="18450266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89743"/>
          </a:xfrm>
        </p:spPr>
        <p:txBody>
          <a:bodyPr/>
          <a:lstStyle/>
          <a:p>
            <a:r>
              <a:rPr lang="de-DE" dirty="0" smtClean="0"/>
              <a:t>Contents</a:t>
            </a:r>
            <a:endParaRPr lang="de-DE" dirty="0"/>
          </a:p>
        </p:txBody>
      </p:sp>
      <p:sp>
        <p:nvSpPr>
          <p:cNvPr id="3" name="Inhaltsplatzhalter 2"/>
          <p:cNvSpPr>
            <a:spLocks noGrp="1"/>
          </p:cNvSpPr>
          <p:nvPr>
            <p:ph idx="1"/>
          </p:nvPr>
        </p:nvSpPr>
        <p:spPr>
          <a:xfrm>
            <a:off x="457200" y="1233714"/>
            <a:ext cx="8229600" cy="4892449"/>
          </a:xfrm>
        </p:spPr>
        <p:txBody>
          <a:bodyPr>
            <a:normAutofit fontScale="92500" lnSpcReduction="20000"/>
          </a:bodyPr>
          <a:lstStyle/>
          <a:p>
            <a:pPr marL="514350" indent="-514350">
              <a:buFont typeface="+mj-lt"/>
              <a:buAutoNum type="arabicPeriod"/>
            </a:pPr>
            <a:r>
              <a:rPr lang="en-GB" sz="3500" dirty="0" smtClean="0"/>
              <a:t>Introduction</a:t>
            </a:r>
          </a:p>
          <a:p>
            <a:pPr marL="514350" indent="-514350">
              <a:buFont typeface="+mj-lt"/>
              <a:buAutoNum type="arabicPeriod"/>
            </a:pPr>
            <a:r>
              <a:rPr lang="en-GB" sz="3500" dirty="0" smtClean="0"/>
              <a:t>Man’s natural faculties, the propensity to exchange, and markets</a:t>
            </a:r>
          </a:p>
          <a:p>
            <a:pPr marL="514350" indent="-514350">
              <a:buFont typeface="+mj-lt"/>
              <a:buAutoNum type="arabicPeriod"/>
            </a:pPr>
            <a:r>
              <a:rPr lang="en-GB" sz="3500" dirty="0" smtClean="0"/>
              <a:t>Market prices and natural prices</a:t>
            </a:r>
            <a:endParaRPr lang="en-GB" sz="3500" i="1" dirty="0" smtClean="0"/>
          </a:p>
          <a:p>
            <a:pPr marL="514350" indent="-514350">
              <a:buFont typeface="+mj-lt"/>
              <a:buAutoNum type="arabicPeriod"/>
            </a:pPr>
            <a:r>
              <a:rPr lang="en-GB" sz="3500" dirty="0" smtClean="0"/>
              <a:t>The problem of gravitation</a:t>
            </a:r>
          </a:p>
          <a:p>
            <a:pPr marL="514350" indent="-514350">
              <a:buFont typeface="+mj-lt"/>
              <a:buAutoNum type="arabicPeriod"/>
            </a:pPr>
            <a:r>
              <a:rPr lang="en-GB" sz="3500" dirty="0" smtClean="0"/>
              <a:t>Improvements</a:t>
            </a:r>
          </a:p>
          <a:p>
            <a:pPr marL="514350" indent="-514350">
              <a:buAutoNum type="arabicPeriod"/>
            </a:pPr>
            <a:r>
              <a:rPr lang="en-GB" sz="3500" dirty="0" smtClean="0"/>
              <a:t>Asymmetric information, moral hazard and adverse selection</a:t>
            </a:r>
          </a:p>
          <a:p>
            <a:pPr marL="514350" indent="-514350">
              <a:buAutoNum type="arabicPeriod"/>
            </a:pPr>
            <a:r>
              <a:rPr lang="en-GB" sz="3500" dirty="0" smtClean="0"/>
              <a:t>The “wretched spirit of monopoly”</a:t>
            </a:r>
          </a:p>
          <a:p>
            <a:pPr marL="514350" indent="-514350">
              <a:buAutoNum type="arabicPeriod"/>
            </a:pPr>
            <a:r>
              <a:rPr lang="en-GB" sz="3500" dirty="0" smtClean="0"/>
              <a:t>Concluding remark</a:t>
            </a:r>
          </a:p>
          <a:p>
            <a:pPr marL="0" indent="0">
              <a:buNone/>
            </a:pPr>
            <a:endParaRPr lang="en-GB" sz="2400" dirty="0" smtClean="0"/>
          </a:p>
        </p:txBody>
      </p:sp>
    </p:spTree>
    <p:extLst>
      <p:ext uri="{BB962C8B-B14F-4D97-AF65-F5344CB8AC3E}">
        <p14:creationId xmlns:p14="http://schemas.microsoft.com/office/powerpoint/2010/main" val="2102687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Sectoral</a:t>
            </a:r>
            <a:r>
              <a:rPr lang="de-DE" dirty="0" smtClean="0"/>
              <a:t> </a:t>
            </a:r>
            <a:r>
              <a:rPr lang="de-DE" dirty="0" err="1" smtClean="0"/>
              <a:t>differences</a:t>
            </a:r>
            <a:endParaRPr lang="de-DE" dirty="0"/>
          </a:p>
        </p:txBody>
      </p:sp>
      <p:sp>
        <p:nvSpPr>
          <p:cNvPr id="3" name="Inhaltsplatzhalter 2"/>
          <p:cNvSpPr>
            <a:spLocks noGrp="1"/>
          </p:cNvSpPr>
          <p:nvPr>
            <p:ph idx="1"/>
          </p:nvPr>
        </p:nvSpPr>
        <p:spPr/>
        <p:txBody>
          <a:bodyPr/>
          <a:lstStyle/>
          <a:p>
            <a:r>
              <a:rPr lang="de-DE" dirty="0" smtClean="0"/>
              <a:t>Sellers’ </a:t>
            </a:r>
            <a:r>
              <a:rPr lang="de-DE" dirty="0" err="1" smtClean="0"/>
              <a:t>market</a:t>
            </a:r>
            <a:endParaRPr lang="de-DE" dirty="0" smtClean="0"/>
          </a:p>
          <a:p>
            <a:r>
              <a:rPr lang="de-DE" dirty="0" err="1" smtClean="0"/>
              <a:t>Buyers</a:t>
            </a:r>
            <a:r>
              <a:rPr lang="de-DE" dirty="0" smtClean="0"/>
              <a:t>’ </a:t>
            </a:r>
            <a:r>
              <a:rPr lang="de-DE" dirty="0" err="1" smtClean="0"/>
              <a:t>market</a:t>
            </a:r>
            <a:endParaRPr lang="de-DE" dirty="0" smtClean="0"/>
          </a:p>
          <a:p>
            <a:r>
              <a:rPr lang="de-DE" dirty="0" err="1" smtClean="0"/>
              <a:t>Competition</a:t>
            </a:r>
            <a:r>
              <a:rPr lang="de-DE" dirty="0" smtClean="0"/>
              <a:t> </a:t>
            </a:r>
            <a:r>
              <a:rPr lang="de-DE" dirty="0" err="1" smtClean="0"/>
              <a:t>is</a:t>
            </a:r>
            <a:r>
              <a:rPr lang="de-DE" dirty="0" smtClean="0"/>
              <a:t> </a:t>
            </a:r>
            <a:r>
              <a:rPr lang="de-DE" dirty="0" err="1" smtClean="0"/>
              <a:t>ignited</a:t>
            </a:r>
            <a:r>
              <a:rPr lang="de-DE" dirty="0" smtClean="0"/>
              <a:t> on </a:t>
            </a:r>
            <a:r>
              <a:rPr lang="de-DE" dirty="0" err="1" smtClean="0"/>
              <a:t>the</a:t>
            </a:r>
            <a:r>
              <a:rPr lang="de-DE" dirty="0" smtClean="0"/>
              <a:t> “</a:t>
            </a:r>
            <a:r>
              <a:rPr lang="de-DE" dirty="0" err="1" smtClean="0"/>
              <a:t>long</a:t>
            </a:r>
            <a:r>
              <a:rPr lang="de-DE" dirty="0" smtClean="0"/>
              <a:t>” </a:t>
            </a:r>
            <a:r>
              <a:rPr lang="de-DE" dirty="0" err="1" smtClean="0"/>
              <a:t>side</a:t>
            </a:r>
            <a:r>
              <a:rPr lang="de-DE" dirty="0" smtClean="0"/>
              <a:t> </a:t>
            </a:r>
            <a:r>
              <a:rPr lang="de-DE" dirty="0" err="1" smtClean="0"/>
              <a:t>of</a:t>
            </a:r>
            <a:r>
              <a:rPr lang="de-DE" dirty="0" smtClean="0"/>
              <a:t> </a:t>
            </a:r>
            <a:r>
              <a:rPr lang="de-DE" dirty="0" err="1" smtClean="0"/>
              <a:t>the</a:t>
            </a:r>
            <a:r>
              <a:rPr lang="de-DE" dirty="0" smtClean="0"/>
              <a:t> </a:t>
            </a:r>
            <a:r>
              <a:rPr lang="de-DE" dirty="0" err="1" smtClean="0"/>
              <a:t>market</a:t>
            </a:r>
            <a:endParaRPr lang="de-DE" dirty="0" smtClean="0"/>
          </a:p>
          <a:p>
            <a:r>
              <a:rPr lang="de-DE" dirty="0" smtClean="0"/>
              <a:t>Price </a:t>
            </a:r>
            <a:r>
              <a:rPr lang="de-DE" dirty="0" err="1" smtClean="0"/>
              <a:t>dispersion</a:t>
            </a:r>
            <a:endParaRPr lang="de-DE" dirty="0"/>
          </a:p>
        </p:txBody>
      </p:sp>
    </p:spTree>
    <p:extLst>
      <p:ext uri="{BB962C8B-B14F-4D97-AF65-F5344CB8AC3E}">
        <p14:creationId xmlns:p14="http://schemas.microsoft.com/office/powerpoint/2010/main" val="1178071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91507"/>
          </a:xfrm>
        </p:spPr>
        <p:txBody>
          <a:bodyPr>
            <a:normAutofit fontScale="90000"/>
          </a:bodyPr>
          <a:lstStyle/>
          <a:p>
            <a:r>
              <a:rPr lang="de-DE" dirty="0" smtClean="0"/>
              <a:t>5. </a:t>
            </a:r>
            <a:r>
              <a:rPr lang="de-DE" dirty="0" err="1" smtClean="0"/>
              <a:t>Improvements</a:t>
            </a:r>
            <a:endParaRPr lang="de-DE" dirty="0"/>
          </a:p>
        </p:txBody>
      </p:sp>
      <p:sp>
        <p:nvSpPr>
          <p:cNvPr id="3" name="Inhaltsplatzhalter 2"/>
          <p:cNvSpPr>
            <a:spLocks noGrp="1"/>
          </p:cNvSpPr>
          <p:nvPr>
            <p:ph idx="1"/>
          </p:nvPr>
        </p:nvSpPr>
        <p:spPr>
          <a:xfrm>
            <a:off x="457200" y="1107267"/>
            <a:ext cx="8229600" cy="5750733"/>
          </a:xfrm>
        </p:spPr>
        <p:txBody>
          <a:bodyPr>
            <a:normAutofit fontScale="85000" lnSpcReduction="20000"/>
          </a:bodyPr>
          <a:lstStyle/>
          <a:p>
            <a:r>
              <a:rPr lang="de-DE" dirty="0" smtClean="0"/>
              <a:t>Are </a:t>
            </a:r>
            <a:r>
              <a:rPr lang="de-DE" dirty="0" err="1" smtClean="0"/>
              <a:t>ubiquitous</a:t>
            </a:r>
            <a:r>
              <a:rPr lang="de-DE" dirty="0" smtClean="0"/>
              <a:t>: “</a:t>
            </a:r>
            <a:r>
              <a:rPr lang="en-GB" dirty="0" smtClean="0"/>
              <a:t>The </a:t>
            </a:r>
            <a:r>
              <a:rPr lang="en-GB" dirty="0"/>
              <a:t>establishment of any new manufacture, of any new branch of commerce, or of any new practice in agriculture , is always a speculation, from which the projector promises himself extraordinary profits. These profits sometimes are very great, and sometimes, more frequently, perhaps, they are quite </a:t>
            </a:r>
            <a:r>
              <a:rPr lang="en-GB" dirty="0" smtClean="0"/>
              <a:t>otherwise</a:t>
            </a:r>
            <a:r>
              <a:rPr lang="en-GB" dirty="0"/>
              <a:t> </a:t>
            </a:r>
            <a:r>
              <a:rPr lang="en-GB" dirty="0" smtClean="0"/>
              <a:t>... </a:t>
            </a:r>
            <a:r>
              <a:rPr lang="en-GB" dirty="0"/>
              <a:t>If the project succeeds, they are commonly at first very high. When the trade or practice becomes thoroughly established and well known, the competition reduces them to the level of other trades. (WN I.x.b.43</a:t>
            </a:r>
            <a:r>
              <a:rPr lang="en-GB" dirty="0" smtClean="0"/>
              <a:t>)</a:t>
            </a:r>
          </a:p>
          <a:p>
            <a:r>
              <a:rPr lang="en-GB" dirty="0" smtClean="0"/>
              <a:t>They </a:t>
            </a:r>
            <a:r>
              <a:rPr lang="en-GB" dirty="0"/>
              <a:t>unleash centrifugal forces, which displace the old long-period position of the </a:t>
            </a:r>
            <a:r>
              <a:rPr lang="en-GB" dirty="0" smtClean="0"/>
              <a:t>economy </a:t>
            </a:r>
            <a:r>
              <a:rPr lang="en-GB" dirty="0"/>
              <a:t>(</a:t>
            </a:r>
            <a:r>
              <a:rPr lang="en-GB" b="1" dirty="0"/>
              <a:t>x</a:t>
            </a:r>
            <a:r>
              <a:rPr lang="en-GB" dirty="0"/>
              <a:t>*, </a:t>
            </a:r>
            <a:r>
              <a:rPr lang="en-GB" b="1" dirty="0"/>
              <a:t>p</a:t>
            </a:r>
            <a:r>
              <a:rPr lang="en-GB" dirty="0"/>
              <a:t>*, </a:t>
            </a:r>
            <a:r>
              <a:rPr lang="en-GB" i="1" dirty="0"/>
              <a:t>w</a:t>
            </a:r>
            <a:r>
              <a:rPr lang="en-GB" dirty="0"/>
              <a:t>*, </a:t>
            </a:r>
            <a:r>
              <a:rPr lang="en-GB" i="1" dirty="0"/>
              <a:t>r</a:t>
            </a:r>
            <a:r>
              <a:rPr lang="en-GB" dirty="0"/>
              <a:t>*) </a:t>
            </a:r>
            <a:r>
              <a:rPr lang="en-GB" dirty="0" smtClean="0"/>
              <a:t>and </a:t>
            </a:r>
            <a:r>
              <a:rPr lang="en-GB" dirty="0"/>
              <a:t>define a new </a:t>
            </a:r>
            <a:r>
              <a:rPr lang="en-GB" dirty="0" smtClean="0"/>
              <a:t>one (</a:t>
            </a:r>
            <a:r>
              <a:rPr lang="en-GB" b="1" dirty="0"/>
              <a:t>x</a:t>
            </a:r>
            <a:r>
              <a:rPr lang="en-GB" dirty="0"/>
              <a:t>**, </a:t>
            </a:r>
            <a:r>
              <a:rPr lang="en-GB" b="1" dirty="0"/>
              <a:t>p</a:t>
            </a:r>
            <a:r>
              <a:rPr lang="en-GB" dirty="0"/>
              <a:t>**, </a:t>
            </a:r>
            <a:r>
              <a:rPr lang="en-GB" i="1" dirty="0"/>
              <a:t>w</a:t>
            </a:r>
            <a:r>
              <a:rPr lang="en-GB" dirty="0"/>
              <a:t>**, </a:t>
            </a:r>
            <a:r>
              <a:rPr lang="en-GB" i="1" dirty="0"/>
              <a:t>r</a:t>
            </a:r>
            <a:r>
              <a:rPr lang="en-GB" dirty="0"/>
              <a:t>**</a:t>
            </a:r>
            <a:r>
              <a:rPr lang="en-GB" dirty="0" smtClean="0"/>
              <a:t>). At </a:t>
            </a:r>
            <a:r>
              <a:rPr lang="en-GB" dirty="0"/>
              <a:t>the same time </a:t>
            </a:r>
            <a:r>
              <a:rPr lang="en-GB" dirty="0" smtClean="0"/>
              <a:t>they activate </a:t>
            </a:r>
            <a:r>
              <a:rPr lang="en-GB" dirty="0"/>
              <a:t>the centripetal forces of competition that move the system towards the latter.</a:t>
            </a:r>
            <a:r>
              <a:rPr lang="de-DE" dirty="0"/>
              <a:t> </a:t>
            </a:r>
            <a:r>
              <a:rPr lang="de-DE" dirty="0" smtClean="0"/>
              <a:t> </a:t>
            </a:r>
            <a:endParaRPr lang="de-DE" dirty="0"/>
          </a:p>
        </p:txBody>
      </p:sp>
    </p:spTree>
    <p:extLst>
      <p:ext uri="{BB962C8B-B14F-4D97-AF65-F5344CB8AC3E}">
        <p14:creationId xmlns:p14="http://schemas.microsoft.com/office/powerpoint/2010/main" val="4399091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564489"/>
            <a:ext cx="8229600" cy="412511"/>
          </a:xfrm>
        </p:spPr>
        <p:txBody>
          <a:bodyPr>
            <a:normAutofit fontScale="90000"/>
          </a:bodyPr>
          <a:lstStyle/>
          <a:p>
            <a:endParaRPr lang="de-DE" dirty="0"/>
          </a:p>
        </p:txBody>
      </p:sp>
      <p:sp>
        <p:nvSpPr>
          <p:cNvPr id="3" name="Inhaltsplatzhalter 2"/>
          <p:cNvSpPr>
            <a:spLocks noGrp="1"/>
          </p:cNvSpPr>
          <p:nvPr>
            <p:ph idx="1"/>
          </p:nvPr>
        </p:nvSpPr>
        <p:spPr>
          <a:xfrm>
            <a:off x="457200" y="423367"/>
            <a:ext cx="8229600" cy="6133391"/>
          </a:xfrm>
        </p:spPr>
        <p:txBody>
          <a:bodyPr>
            <a:normAutofit fontScale="92500" lnSpcReduction="20000"/>
          </a:bodyPr>
          <a:lstStyle/>
          <a:p>
            <a:r>
              <a:rPr lang="en-GB" dirty="0" smtClean="0"/>
              <a:t>Emergence of a </a:t>
            </a:r>
            <a:r>
              <a:rPr lang="en-GB" i="1" dirty="0" smtClean="0"/>
              <a:t>R&amp;D</a:t>
            </a:r>
            <a:r>
              <a:rPr lang="en-GB" dirty="0" smtClean="0"/>
              <a:t> sector as a part and parcel of an ever deeper division of labour: </a:t>
            </a:r>
            <a:r>
              <a:rPr lang="de-DE" dirty="0" smtClean="0"/>
              <a:t>“</a:t>
            </a:r>
            <a:r>
              <a:rPr lang="en-GB" dirty="0"/>
              <a:t>philosophers or men of speculation, whose trade it is, not to do any thing, but to observe every </a:t>
            </a:r>
            <a:r>
              <a:rPr lang="en-GB" dirty="0" smtClean="0"/>
              <a:t>thing, … are </a:t>
            </a:r>
            <a:r>
              <a:rPr lang="en-GB" dirty="0"/>
              <a:t>often capable of combining together the powers of the most distant and dissimilar objects. </a:t>
            </a:r>
            <a:r>
              <a:rPr lang="en-GB" i="1" dirty="0"/>
              <a:t>In the progress of society, philosophy or speculation becomes, like every other employment, the principal or sole trade and occupation of a particular class of citizens</a:t>
            </a:r>
            <a:r>
              <a:rPr lang="en-GB" dirty="0"/>
              <a:t>. (WN I.i.</a:t>
            </a:r>
            <a:r>
              <a:rPr lang="en-GB" dirty="0" smtClean="0"/>
              <a:t>9)</a:t>
            </a:r>
          </a:p>
          <a:p>
            <a:r>
              <a:rPr lang="en-GB" dirty="0"/>
              <a:t>T</a:t>
            </a:r>
            <a:r>
              <a:rPr lang="en-GB" dirty="0" smtClean="0"/>
              <a:t>he “</a:t>
            </a:r>
            <a:r>
              <a:rPr lang="en-GB" dirty="0" smtClean="0">
                <a:solidFill>
                  <a:srgbClr val="FF0000"/>
                </a:solidFill>
              </a:rPr>
              <a:t>quantity </a:t>
            </a:r>
            <a:r>
              <a:rPr lang="en-GB" dirty="0">
                <a:solidFill>
                  <a:srgbClr val="FF0000"/>
                </a:solidFill>
              </a:rPr>
              <a:t>of science</a:t>
            </a:r>
            <a:r>
              <a:rPr lang="en-GB" dirty="0"/>
              <a:t>” available to a society decides its members’ productivity and wealth (WN I.i.9).</a:t>
            </a:r>
            <a:r>
              <a:rPr lang="de-DE" dirty="0"/>
              <a:t> </a:t>
            </a:r>
            <a:endParaRPr lang="en-GB" dirty="0" smtClean="0"/>
          </a:p>
          <a:p>
            <a:r>
              <a:rPr lang="en-GB" dirty="0" smtClean="0"/>
              <a:t>Smith uses the </a:t>
            </a:r>
            <a:r>
              <a:rPr lang="en-GB" dirty="0" smtClean="0">
                <a:solidFill>
                  <a:srgbClr val="FF0000"/>
                </a:solidFill>
              </a:rPr>
              <a:t>combinatory metaphor</a:t>
            </a:r>
            <a:r>
              <a:rPr lang="en-GB" dirty="0" smtClean="0"/>
              <a:t> to describe innovations.</a:t>
            </a:r>
          </a:p>
          <a:p>
            <a:endParaRPr lang="de-DE" dirty="0"/>
          </a:p>
        </p:txBody>
      </p:sp>
    </p:spTree>
    <p:extLst>
      <p:ext uri="{BB962C8B-B14F-4D97-AF65-F5344CB8AC3E}">
        <p14:creationId xmlns:p14="http://schemas.microsoft.com/office/powerpoint/2010/main" val="15609599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19474"/>
          </a:xfrm>
        </p:spPr>
        <p:txBody>
          <a:bodyPr/>
          <a:lstStyle/>
          <a:p>
            <a:r>
              <a:rPr lang="de-DE" dirty="0" err="1" smtClean="0"/>
              <a:t>Unintended</a:t>
            </a:r>
            <a:r>
              <a:rPr lang="de-DE" dirty="0" smtClean="0"/>
              <a:t> </a:t>
            </a:r>
            <a:r>
              <a:rPr lang="de-DE" dirty="0" err="1" smtClean="0"/>
              <a:t>consequences</a:t>
            </a:r>
            <a:endParaRPr lang="de-DE" dirty="0"/>
          </a:p>
        </p:txBody>
      </p:sp>
      <p:sp>
        <p:nvSpPr>
          <p:cNvPr id="3" name="Inhaltsplatzhalter 2"/>
          <p:cNvSpPr>
            <a:spLocks noGrp="1"/>
          </p:cNvSpPr>
          <p:nvPr>
            <p:ph idx="1"/>
          </p:nvPr>
        </p:nvSpPr>
        <p:spPr>
          <a:xfrm>
            <a:off x="457200" y="1411223"/>
            <a:ext cx="8229600" cy="5188957"/>
          </a:xfrm>
        </p:spPr>
        <p:txBody>
          <a:bodyPr>
            <a:normAutofit fontScale="85000" lnSpcReduction="10000"/>
          </a:bodyPr>
          <a:lstStyle/>
          <a:p>
            <a:pPr marL="0" indent="0">
              <a:buNone/>
            </a:pPr>
            <a:r>
              <a:rPr lang="en-GB" dirty="0"/>
              <a:t>By pursuing their profit interests, capitalists trigger a process, which eventually, “behind their backs” </a:t>
            </a:r>
            <a:r>
              <a:rPr lang="en-GB" dirty="0" smtClean="0"/>
              <a:t>(Marx), </a:t>
            </a:r>
            <a:r>
              <a:rPr lang="en-GB" dirty="0"/>
              <a:t>improve the lot of the many, that is, increase also the incomes of the “labouring poor” (WN I.i.1) and are thus beneficial to society as a </a:t>
            </a:r>
            <a:r>
              <a:rPr lang="en-GB" dirty="0" smtClean="0"/>
              <a:t>whole.</a:t>
            </a:r>
          </a:p>
          <a:p>
            <a:pPr marL="0" indent="0">
              <a:buNone/>
            </a:pPr>
            <a:r>
              <a:rPr lang="en-GB" dirty="0" smtClean="0"/>
              <a:t>This </a:t>
            </a:r>
            <a:r>
              <a:rPr lang="en-GB" dirty="0"/>
              <a:t>is Smith’s main argument in favour of a market economy. The criticism of </a:t>
            </a:r>
            <a:r>
              <a:rPr lang="en-GB" dirty="0" smtClean="0"/>
              <a:t>self-seeking behaviour from </a:t>
            </a:r>
            <a:r>
              <a:rPr lang="en-GB" dirty="0"/>
              <a:t>a moral point of view </a:t>
            </a:r>
            <a:r>
              <a:rPr lang="en-GB" dirty="0" smtClean="0"/>
              <a:t>focuses </a:t>
            </a:r>
            <a:r>
              <a:rPr lang="en-GB" dirty="0"/>
              <a:t>attention on individual motives, but ignores </a:t>
            </a:r>
            <a:r>
              <a:rPr lang="en-GB" dirty="0" smtClean="0"/>
              <a:t>the </a:t>
            </a:r>
            <a:r>
              <a:rPr lang="en-GB" dirty="0"/>
              <a:t>effects that follow from actions based upon such motives</a:t>
            </a:r>
            <a:r>
              <a:rPr lang="en-GB" dirty="0" smtClean="0"/>
              <a:t>.</a:t>
            </a:r>
            <a:r>
              <a:rPr lang="en-GB" dirty="0"/>
              <a:t> In a well-governed society self-interested behaviour generates largely socially beneficial results. A narrowly moral point of view prevents one from forming a solid judgement on the </a:t>
            </a:r>
            <a:r>
              <a:rPr lang="en-GB" dirty="0" smtClean="0"/>
              <a:t>subject matter.</a:t>
            </a:r>
            <a:r>
              <a:rPr lang="de-DE" dirty="0" smtClean="0"/>
              <a:t> </a:t>
            </a:r>
            <a:r>
              <a:rPr lang="en-GB" dirty="0" smtClean="0"/>
              <a:t> </a:t>
            </a:r>
            <a:endParaRPr lang="de-DE" dirty="0"/>
          </a:p>
        </p:txBody>
      </p:sp>
    </p:spTree>
    <p:extLst>
      <p:ext uri="{BB962C8B-B14F-4D97-AF65-F5344CB8AC3E}">
        <p14:creationId xmlns:p14="http://schemas.microsoft.com/office/powerpoint/2010/main" val="15572652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6. </a:t>
            </a:r>
            <a:r>
              <a:rPr lang="de-DE" dirty="0" err="1" smtClean="0"/>
              <a:t>Asymmetric</a:t>
            </a:r>
            <a:r>
              <a:rPr lang="de-DE" dirty="0" smtClean="0"/>
              <a:t> </a:t>
            </a:r>
            <a:r>
              <a:rPr lang="de-DE" dirty="0" err="1" smtClean="0"/>
              <a:t>information</a:t>
            </a:r>
            <a:r>
              <a:rPr lang="de-DE" dirty="0" smtClean="0"/>
              <a:t>, </a:t>
            </a:r>
            <a:r>
              <a:rPr lang="de-DE" dirty="0" err="1" smtClean="0"/>
              <a:t>moral</a:t>
            </a:r>
            <a:r>
              <a:rPr lang="de-DE" dirty="0" smtClean="0"/>
              <a:t> </a:t>
            </a:r>
            <a:r>
              <a:rPr lang="de-DE" dirty="0" err="1" smtClean="0"/>
              <a:t>hazard</a:t>
            </a:r>
            <a:r>
              <a:rPr lang="de-DE" dirty="0" smtClean="0"/>
              <a:t> </a:t>
            </a:r>
            <a:r>
              <a:rPr lang="de-DE" dirty="0" err="1" smtClean="0"/>
              <a:t>and</a:t>
            </a:r>
            <a:r>
              <a:rPr lang="de-DE" dirty="0" smtClean="0"/>
              <a:t> </a:t>
            </a:r>
            <a:r>
              <a:rPr lang="de-DE" dirty="0" err="1" smtClean="0"/>
              <a:t>adverse</a:t>
            </a:r>
            <a:r>
              <a:rPr lang="de-DE" dirty="0" smtClean="0"/>
              <a:t> </a:t>
            </a:r>
            <a:r>
              <a:rPr lang="de-DE" dirty="0" err="1" smtClean="0"/>
              <a:t>selection</a:t>
            </a:r>
            <a:endParaRPr lang="de-DE" dirty="0"/>
          </a:p>
        </p:txBody>
      </p:sp>
      <p:sp>
        <p:nvSpPr>
          <p:cNvPr id="3" name="Inhaltsplatzhalter 2"/>
          <p:cNvSpPr>
            <a:spLocks noGrp="1"/>
          </p:cNvSpPr>
          <p:nvPr>
            <p:ph idx="1"/>
          </p:nvPr>
        </p:nvSpPr>
        <p:spPr>
          <a:xfrm>
            <a:off x="314797" y="1769456"/>
            <a:ext cx="6686693" cy="4356707"/>
          </a:xfrm>
        </p:spPr>
        <p:txBody>
          <a:bodyPr>
            <a:normAutofit lnSpcReduction="10000"/>
          </a:bodyPr>
          <a:lstStyle/>
          <a:p>
            <a:r>
              <a:rPr lang="de-DE" dirty="0" smtClean="0"/>
              <a:t>Money </a:t>
            </a:r>
            <a:r>
              <a:rPr lang="de-DE" dirty="0" err="1" smtClean="0"/>
              <a:t>and</a:t>
            </a:r>
            <a:r>
              <a:rPr lang="de-DE" dirty="0" smtClean="0"/>
              <a:t> </a:t>
            </a:r>
            <a:r>
              <a:rPr lang="de-DE" dirty="0" err="1" smtClean="0"/>
              <a:t>financial</a:t>
            </a:r>
            <a:r>
              <a:rPr lang="de-DE" dirty="0" smtClean="0"/>
              <a:t> </a:t>
            </a:r>
            <a:r>
              <a:rPr lang="de-DE" dirty="0" err="1" smtClean="0"/>
              <a:t>markets</a:t>
            </a:r>
            <a:endParaRPr lang="de-DE" dirty="0" smtClean="0"/>
          </a:p>
          <a:p>
            <a:r>
              <a:rPr lang="de-DE" dirty="0" err="1" smtClean="0"/>
              <a:t>Introduction</a:t>
            </a:r>
            <a:r>
              <a:rPr lang="de-DE" dirty="0" smtClean="0"/>
              <a:t> </a:t>
            </a:r>
            <a:r>
              <a:rPr lang="de-DE" dirty="0" err="1" smtClean="0"/>
              <a:t>of</a:t>
            </a:r>
            <a:r>
              <a:rPr lang="de-DE" dirty="0" smtClean="0"/>
              <a:t> </a:t>
            </a:r>
            <a:r>
              <a:rPr lang="de-DE" dirty="0" err="1" smtClean="0"/>
              <a:t>paper</a:t>
            </a:r>
            <a:r>
              <a:rPr lang="de-DE" dirty="0" smtClean="0"/>
              <a:t> </a:t>
            </a:r>
            <a:r>
              <a:rPr lang="de-DE" dirty="0" err="1" smtClean="0"/>
              <a:t>money</a:t>
            </a:r>
            <a:r>
              <a:rPr lang="de-DE" dirty="0" smtClean="0"/>
              <a:t> in France </a:t>
            </a:r>
            <a:r>
              <a:rPr lang="de-DE" dirty="0" err="1" smtClean="0"/>
              <a:t>following</a:t>
            </a:r>
            <a:r>
              <a:rPr lang="de-DE" dirty="0" smtClean="0"/>
              <a:t> John </a:t>
            </a:r>
            <a:r>
              <a:rPr lang="de-DE" dirty="0" err="1" smtClean="0"/>
              <a:t>Law’s</a:t>
            </a:r>
            <a:r>
              <a:rPr lang="de-DE" dirty="0" smtClean="0"/>
              <a:t> </a:t>
            </a:r>
            <a:r>
              <a:rPr lang="de-DE" dirty="0" err="1" smtClean="0"/>
              <a:t>proposal</a:t>
            </a:r>
            <a:endParaRPr lang="de-DE" dirty="0" smtClean="0"/>
          </a:p>
          <a:p>
            <a:r>
              <a:rPr lang="de-DE" dirty="0" smtClean="0"/>
              <a:t>“Mississippi Bubble” (1719)</a:t>
            </a:r>
          </a:p>
          <a:p>
            <a:r>
              <a:rPr lang="de-DE" dirty="0" smtClean="0"/>
              <a:t>Smith </a:t>
            </a:r>
            <a:r>
              <a:rPr lang="de-DE" dirty="0" err="1" smtClean="0"/>
              <a:t>compares</a:t>
            </a:r>
            <a:r>
              <a:rPr lang="de-DE" dirty="0" smtClean="0"/>
              <a:t> </a:t>
            </a:r>
            <a:r>
              <a:rPr lang="de-DE" dirty="0" err="1" smtClean="0"/>
              <a:t>paper</a:t>
            </a:r>
            <a:r>
              <a:rPr lang="de-DE" dirty="0" smtClean="0"/>
              <a:t> </a:t>
            </a:r>
            <a:r>
              <a:rPr lang="de-DE" dirty="0" err="1" smtClean="0"/>
              <a:t>money</a:t>
            </a:r>
            <a:r>
              <a:rPr lang="de-DE" dirty="0" smtClean="0"/>
              <a:t> </a:t>
            </a:r>
            <a:r>
              <a:rPr lang="de-DE" dirty="0" err="1" smtClean="0"/>
              <a:t>to</a:t>
            </a:r>
            <a:r>
              <a:rPr lang="de-DE" dirty="0" smtClean="0"/>
              <a:t> “</a:t>
            </a:r>
            <a:r>
              <a:rPr lang="de-DE" dirty="0" err="1" smtClean="0"/>
              <a:t>improvements</a:t>
            </a:r>
            <a:r>
              <a:rPr lang="de-DE" dirty="0" smtClean="0"/>
              <a:t> in </a:t>
            </a:r>
            <a:r>
              <a:rPr lang="de-DE" dirty="0" err="1" smtClean="0"/>
              <a:t>mechanics</a:t>
            </a:r>
            <a:r>
              <a:rPr lang="de-DE" dirty="0" smtClean="0"/>
              <a:t>”, but </a:t>
            </a:r>
            <a:r>
              <a:rPr lang="de-DE" dirty="0" err="1" smtClean="0"/>
              <a:t>is</a:t>
            </a:r>
            <a:r>
              <a:rPr lang="de-DE" dirty="0" smtClean="0"/>
              <a:t> </a:t>
            </a:r>
            <a:r>
              <a:rPr lang="de-DE" dirty="0" err="1" smtClean="0"/>
              <a:t>well</a:t>
            </a:r>
            <a:r>
              <a:rPr lang="de-DE" dirty="0" smtClean="0"/>
              <a:t> </a:t>
            </a:r>
            <a:r>
              <a:rPr lang="de-DE" dirty="0" err="1" smtClean="0"/>
              <a:t>aware</a:t>
            </a:r>
            <a:r>
              <a:rPr lang="de-DE" dirty="0" smtClean="0"/>
              <a:t> </a:t>
            </a:r>
            <a:r>
              <a:rPr lang="de-DE" dirty="0" err="1" smtClean="0"/>
              <a:t>of</a:t>
            </a:r>
            <a:r>
              <a:rPr lang="de-DE" dirty="0" smtClean="0"/>
              <a:t> </a:t>
            </a:r>
            <a:r>
              <a:rPr lang="de-DE" dirty="0" err="1" smtClean="0"/>
              <a:t>the</a:t>
            </a:r>
            <a:r>
              <a:rPr lang="de-DE" dirty="0" smtClean="0"/>
              <a:t> </a:t>
            </a:r>
            <a:r>
              <a:rPr lang="de-DE" dirty="0" err="1" smtClean="0"/>
              <a:t>dangers</a:t>
            </a:r>
            <a:r>
              <a:rPr lang="de-DE" dirty="0" smtClean="0"/>
              <a:t> </a:t>
            </a:r>
            <a:r>
              <a:rPr lang="de-DE" dirty="0" err="1" smtClean="0"/>
              <a:t>involved</a:t>
            </a:r>
            <a:r>
              <a:rPr lang="de-DE" dirty="0"/>
              <a:t> </a:t>
            </a:r>
            <a:r>
              <a:rPr lang="de-DE" dirty="0" err="1" smtClean="0"/>
              <a:t>and</a:t>
            </a:r>
            <a:r>
              <a:rPr lang="de-DE" dirty="0" smtClean="0"/>
              <a:t> </a:t>
            </a:r>
            <a:r>
              <a:rPr lang="de-DE" dirty="0" err="1" smtClean="0"/>
              <a:t>speaks</a:t>
            </a:r>
            <a:r>
              <a:rPr lang="de-DE" dirty="0" smtClean="0"/>
              <a:t> </a:t>
            </a:r>
            <a:r>
              <a:rPr lang="de-DE" dirty="0" err="1" smtClean="0"/>
              <a:t>of</a:t>
            </a:r>
            <a:r>
              <a:rPr lang="de-DE" dirty="0" smtClean="0"/>
              <a:t> </a:t>
            </a:r>
            <a:r>
              <a:rPr lang="de-DE" dirty="0" err="1" smtClean="0"/>
              <a:t>the</a:t>
            </a:r>
            <a:r>
              <a:rPr lang="en-GB" dirty="0" smtClean="0"/>
              <a:t> “</a:t>
            </a:r>
            <a:r>
              <a:rPr lang="en-GB" i="1" dirty="0" err="1" smtClean="0"/>
              <a:t>Daedalian</a:t>
            </a:r>
            <a:r>
              <a:rPr lang="en-GB" i="1" dirty="0" smtClean="0"/>
              <a:t> </a:t>
            </a:r>
            <a:r>
              <a:rPr lang="en-GB" i="1" dirty="0"/>
              <a:t>wings of paper </a:t>
            </a:r>
            <a:r>
              <a:rPr lang="en-GB" i="1" dirty="0" smtClean="0"/>
              <a:t>money</a:t>
            </a:r>
            <a:r>
              <a:rPr lang="de-DE" dirty="0" smtClean="0"/>
              <a:t>” (WN II.ii.86)</a:t>
            </a:r>
            <a:endParaRPr lang="de-DE" dirty="0"/>
          </a:p>
        </p:txBody>
      </p:sp>
      <p:pic>
        <p:nvPicPr>
          <p:cNvPr id="4" name="Bild 3" descr="imag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2845" y="2312234"/>
            <a:ext cx="10763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8745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358233"/>
            <a:ext cx="8229600" cy="206255"/>
          </a:xfrm>
        </p:spPr>
        <p:txBody>
          <a:bodyPr>
            <a:normAutofit fontScale="90000"/>
          </a:bodyPr>
          <a:lstStyle/>
          <a:p>
            <a:endParaRPr lang="de-DE" dirty="0"/>
          </a:p>
        </p:txBody>
      </p:sp>
      <p:sp>
        <p:nvSpPr>
          <p:cNvPr id="3" name="Inhaltsplatzhalter 2"/>
          <p:cNvSpPr>
            <a:spLocks noGrp="1"/>
          </p:cNvSpPr>
          <p:nvPr>
            <p:ph idx="1"/>
          </p:nvPr>
        </p:nvSpPr>
        <p:spPr>
          <a:xfrm>
            <a:off x="457200" y="651334"/>
            <a:ext cx="8229600" cy="5474829"/>
          </a:xfrm>
        </p:spPr>
        <p:txBody>
          <a:bodyPr>
            <a:normAutofit fontScale="85000" lnSpcReduction="10000"/>
          </a:bodyPr>
          <a:lstStyle/>
          <a:p>
            <a:r>
              <a:rPr lang="en-GB" dirty="0" smtClean="0"/>
              <a:t>A „prudent“ and „judicious operation of banking“ is required.</a:t>
            </a:r>
          </a:p>
          <a:p>
            <a:r>
              <a:rPr lang="en-GB" dirty="0" smtClean="0"/>
              <a:t>“Mean people” are inclined to become bankers if they are allowed to issue bank notes for very small sums, thus causing “a very great calamity to many poor people who had received their notes in payment.” (WN II.ii.90)</a:t>
            </a:r>
          </a:p>
          <a:p>
            <a:r>
              <a:rPr lang="en-GB" dirty="0" smtClean="0"/>
              <a:t>Higher profitability is associated with higher risk.</a:t>
            </a:r>
          </a:p>
          <a:p>
            <a:r>
              <a:rPr lang="en-GB" dirty="0" smtClean="0"/>
              <a:t>Bankers “can know very little about [their debtors]”. They give money to “chimerical projectors, the drawers and re-drawers of circulating bills of exchange, who would employ the money in extravagant undertaking” (WN II.ii.77).</a:t>
            </a:r>
          </a:p>
          <a:p>
            <a:endParaRPr lang="de-DE" dirty="0"/>
          </a:p>
        </p:txBody>
      </p:sp>
    </p:spTree>
    <p:extLst>
      <p:ext uri="{BB962C8B-B14F-4D97-AF65-F5344CB8AC3E}">
        <p14:creationId xmlns:p14="http://schemas.microsoft.com/office/powerpoint/2010/main" val="18608349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Adverse</a:t>
            </a:r>
            <a:r>
              <a:rPr lang="de-DE" dirty="0" smtClean="0"/>
              <a:t> </a:t>
            </a:r>
            <a:r>
              <a:rPr lang="de-DE" dirty="0" err="1" smtClean="0"/>
              <a:t>selection</a:t>
            </a:r>
            <a:endParaRPr lang="de-DE" dirty="0"/>
          </a:p>
        </p:txBody>
      </p:sp>
      <p:sp>
        <p:nvSpPr>
          <p:cNvPr id="3" name="Inhaltsplatzhalter 2"/>
          <p:cNvSpPr>
            <a:spLocks noGrp="1"/>
          </p:cNvSpPr>
          <p:nvPr>
            <p:ph idx="1"/>
          </p:nvPr>
        </p:nvSpPr>
        <p:spPr/>
        <p:txBody>
          <a:bodyPr>
            <a:normAutofit fontScale="85000" lnSpcReduction="20000"/>
          </a:bodyPr>
          <a:lstStyle/>
          <a:p>
            <a:r>
              <a:rPr lang="en-GB" dirty="0"/>
              <a:t>The “sober and frugal debtors”, who “might have less of the grand and the marvellous, [but] more of the solid and the profitable”, </a:t>
            </a:r>
            <a:r>
              <a:rPr lang="en-GB" dirty="0" smtClean="0"/>
              <a:t>would</a:t>
            </a:r>
            <a:r>
              <a:rPr lang="en-GB" dirty="0"/>
              <a:t>, after careful calculation, be prepared to pay only a lower rate of </a:t>
            </a:r>
            <a:r>
              <a:rPr lang="en-GB" dirty="0" smtClean="0"/>
              <a:t>interest than the “chimerical projectors”. </a:t>
            </a:r>
            <a:r>
              <a:rPr lang="en-GB" dirty="0"/>
              <a:t>Banks can therefore be expected to go for the chimerical and not for the sober and frugal. This </a:t>
            </a:r>
            <a:r>
              <a:rPr lang="en-GB" dirty="0" smtClean="0"/>
              <a:t>transfers </a:t>
            </a:r>
            <a:r>
              <a:rPr lang="en-GB" dirty="0"/>
              <a:t>a great part of the capital of a country “from prudent and profitable, to imprudent and unprofitable undertakings” (WN II.ii.77)</a:t>
            </a:r>
            <a:r>
              <a:rPr lang="en-GB" dirty="0" smtClean="0"/>
              <a:t>.</a:t>
            </a:r>
          </a:p>
          <a:p>
            <a:r>
              <a:rPr lang="de-DE" dirty="0" smtClean="0"/>
              <a:t>Smith </a:t>
            </a:r>
            <a:r>
              <a:rPr lang="de-DE" dirty="0" err="1" smtClean="0"/>
              <a:t>advocates</a:t>
            </a:r>
            <a:r>
              <a:rPr lang="de-DE" dirty="0" smtClean="0"/>
              <a:t> a legal </a:t>
            </a:r>
            <a:r>
              <a:rPr lang="de-DE" dirty="0" err="1"/>
              <a:t>upper</a:t>
            </a:r>
            <a:r>
              <a:rPr lang="de-DE" dirty="0"/>
              <a:t> </a:t>
            </a:r>
            <a:r>
              <a:rPr lang="de-DE" dirty="0" err="1" smtClean="0"/>
              <a:t>limit</a:t>
            </a:r>
            <a:r>
              <a:rPr lang="de-DE" dirty="0" smtClean="0"/>
              <a:t> </a:t>
            </a:r>
            <a:r>
              <a:rPr lang="de-DE" dirty="0" err="1" smtClean="0"/>
              <a:t>to</a:t>
            </a:r>
            <a:r>
              <a:rPr lang="de-DE" dirty="0" smtClean="0"/>
              <a:t> </a:t>
            </a:r>
            <a:r>
              <a:rPr lang="de-DE" dirty="0" err="1" smtClean="0"/>
              <a:t>the</a:t>
            </a:r>
            <a:r>
              <a:rPr lang="de-DE" dirty="0" smtClean="0"/>
              <a:t> </a:t>
            </a:r>
            <a:r>
              <a:rPr lang="de-DE" dirty="0" err="1" smtClean="0"/>
              <a:t>interest</a:t>
            </a:r>
            <a:r>
              <a:rPr lang="de-DE" dirty="0" smtClean="0"/>
              <a:t> </a:t>
            </a:r>
            <a:r>
              <a:rPr lang="de-DE" dirty="0"/>
              <a:t>rate</a:t>
            </a:r>
          </a:p>
          <a:p>
            <a:pPr marL="0" indent="0">
              <a:buNone/>
            </a:pPr>
            <a:r>
              <a:rPr lang="de-DE" dirty="0" smtClean="0"/>
              <a:t> </a:t>
            </a:r>
            <a:endParaRPr lang="de-DE" dirty="0"/>
          </a:p>
        </p:txBody>
      </p:sp>
    </p:spTree>
    <p:extLst>
      <p:ext uri="{BB962C8B-B14F-4D97-AF65-F5344CB8AC3E}">
        <p14:creationId xmlns:p14="http://schemas.microsoft.com/office/powerpoint/2010/main" val="21311804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Regulations</a:t>
            </a:r>
            <a:r>
              <a:rPr lang="de-DE" dirty="0" smtClean="0"/>
              <a:t> </a:t>
            </a:r>
            <a:r>
              <a:rPr lang="de-DE" dirty="0" err="1" smtClean="0"/>
              <a:t>of</a:t>
            </a:r>
            <a:r>
              <a:rPr lang="de-DE" dirty="0" smtClean="0"/>
              <a:t> </a:t>
            </a:r>
            <a:r>
              <a:rPr lang="de-DE" dirty="0" err="1" smtClean="0"/>
              <a:t>the</a:t>
            </a:r>
            <a:r>
              <a:rPr lang="de-DE" dirty="0" smtClean="0"/>
              <a:t> </a:t>
            </a:r>
            <a:r>
              <a:rPr lang="de-DE" dirty="0" err="1" smtClean="0"/>
              <a:t>banking</a:t>
            </a:r>
            <a:r>
              <a:rPr lang="de-DE" dirty="0" smtClean="0"/>
              <a:t> </a:t>
            </a:r>
            <a:r>
              <a:rPr lang="de-DE" dirty="0" err="1" smtClean="0"/>
              <a:t>trade</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en-GB" dirty="0" smtClean="0"/>
              <a:t>“may</a:t>
            </a:r>
            <a:r>
              <a:rPr lang="en-GB" dirty="0"/>
              <a:t>, no doubt, be considered as in some respect a </a:t>
            </a:r>
            <a:r>
              <a:rPr lang="en-GB" dirty="0">
                <a:solidFill>
                  <a:srgbClr val="FF0000"/>
                </a:solidFill>
              </a:rPr>
              <a:t>violation of natural liberty. But those exertions of the natural liberty of a few individuals, which might endanger the </a:t>
            </a:r>
            <a:r>
              <a:rPr lang="en-GB" i="1" dirty="0">
                <a:solidFill>
                  <a:srgbClr val="FF0000"/>
                </a:solidFill>
              </a:rPr>
              <a:t>security of the whole society</a:t>
            </a:r>
            <a:r>
              <a:rPr lang="en-GB" dirty="0">
                <a:solidFill>
                  <a:srgbClr val="FF0000"/>
                </a:solidFill>
              </a:rPr>
              <a:t>, are, and ought to be, restrained by the laws of all governments</a:t>
            </a:r>
            <a:r>
              <a:rPr lang="en-GB" dirty="0"/>
              <a:t>; of the most free, as well as of the most </a:t>
            </a:r>
            <a:r>
              <a:rPr lang="en-GB" dirty="0" err="1"/>
              <a:t>despotical</a:t>
            </a:r>
            <a:r>
              <a:rPr lang="en-GB" dirty="0"/>
              <a:t>. The obligation of building party walls, in order to prevent the communication of fire, is a violation of natural liberty, exactly of the same kind with the regulations of the banking trade which are here proposed</a:t>
            </a:r>
            <a:r>
              <a:rPr lang="en-GB" dirty="0" smtClean="0"/>
              <a:t>.” </a:t>
            </a:r>
            <a:r>
              <a:rPr lang="en-GB" dirty="0"/>
              <a:t>(WN II.ii.94)</a:t>
            </a:r>
            <a:endParaRPr lang="de-DE" dirty="0"/>
          </a:p>
          <a:p>
            <a:endParaRPr lang="de-DE" dirty="0" smtClean="0"/>
          </a:p>
          <a:p>
            <a:endParaRPr lang="de-DE" dirty="0"/>
          </a:p>
        </p:txBody>
      </p:sp>
    </p:spTree>
    <p:extLst>
      <p:ext uri="{BB962C8B-B14F-4D97-AF65-F5344CB8AC3E}">
        <p14:creationId xmlns:p14="http://schemas.microsoft.com/office/powerpoint/2010/main" val="4892198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See also ...</a:t>
            </a:r>
            <a:endParaRPr lang="de-DE" dirty="0"/>
          </a:p>
        </p:txBody>
      </p:sp>
      <p:sp>
        <p:nvSpPr>
          <p:cNvPr id="3" name="Inhaltsplatzhalter 2"/>
          <p:cNvSpPr>
            <a:spLocks noGrp="1"/>
          </p:cNvSpPr>
          <p:nvPr>
            <p:ph idx="1"/>
          </p:nvPr>
        </p:nvSpPr>
        <p:spPr>
          <a:xfrm>
            <a:off x="457200" y="2032000"/>
            <a:ext cx="8229600" cy="4094163"/>
          </a:xfrm>
        </p:spPr>
        <p:txBody>
          <a:bodyPr/>
          <a:lstStyle/>
          <a:p>
            <a:r>
              <a:rPr lang="de-DE" dirty="0" smtClean="0"/>
              <a:t>Navigation </a:t>
            </a:r>
            <a:r>
              <a:rPr lang="de-DE" dirty="0" err="1" smtClean="0"/>
              <a:t>Act</a:t>
            </a:r>
            <a:endParaRPr lang="de-DE" dirty="0" smtClean="0"/>
          </a:p>
          <a:p>
            <a:r>
              <a:rPr lang="de-DE" dirty="0" err="1" smtClean="0"/>
              <a:t>Smith’s</a:t>
            </a:r>
            <a:r>
              <a:rPr lang="de-DE" dirty="0" smtClean="0"/>
              <a:t> </a:t>
            </a:r>
            <a:r>
              <a:rPr lang="de-DE" dirty="0" err="1" smtClean="0"/>
              <a:t>view</a:t>
            </a:r>
            <a:r>
              <a:rPr lang="de-DE" dirty="0" smtClean="0"/>
              <a:t> </a:t>
            </a:r>
            <a:r>
              <a:rPr lang="de-DE" dirty="0" err="1" smtClean="0"/>
              <a:t>of</a:t>
            </a:r>
            <a:r>
              <a:rPr lang="de-DE" dirty="0" smtClean="0"/>
              <a:t> </a:t>
            </a:r>
            <a:r>
              <a:rPr lang="de-DE" dirty="0" err="1" smtClean="0"/>
              <a:t>the</a:t>
            </a:r>
            <a:r>
              <a:rPr lang="de-DE" dirty="0" smtClean="0"/>
              <a:t> </a:t>
            </a:r>
            <a:r>
              <a:rPr lang="de-DE" dirty="0" err="1" smtClean="0"/>
              <a:t>monopoly</a:t>
            </a:r>
            <a:r>
              <a:rPr lang="de-DE" dirty="0" smtClean="0"/>
              <a:t> </a:t>
            </a:r>
            <a:r>
              <a:rPr lang="de-DE" dirty="0" err="1" smtClean="0"/>
              <a:t>privileges</a:t>
            </a:r>
            <a:r>
              <a:rPr lang="de-DE" dirty="0" smtClean="0"/>
              <a:t> </a:t>
            </a:r>
            <a:r>
              <a:rPr lang="de-DE" dirty="0" err="1" smtClean="0"/>
              <a:t>of</a:t>
            </a:r>
            <a:r>
              <a:rPr lang="de-DE" dirty="0" smtClean="0"/>
              <a:t> </a:t>
            </a:r>
            <a:r>
              <a:rPr lang="de-DE" dirty="0" err="1" smtClean="0"/>
              <a:t>the</a:t>
            </a:r>
            <a:r>
              <a:rPr lang="de-DE" dirty="0" smtClean="0"/>
              <a:t> Bank </a:t>
            </a:r>
            <a:r>
              <a:rPr lang="de-DE" dirty="0" err="1" smtClean="0"/>
              <a:t>of</a:t>
            </a:r>
            <a:r>
              <a:rPr lang="de-DE" dirty="0" smtClean="0"/>
              <a:t> England</a:t>
            </a:r>
          </a:p>
          <a:p>
            <a:endParaRPr lang="de-DE" dirty="0"/>
          </a:p>
          <a:p>
            <a:pPr marL="0" indent="0">
              <a:buNone/>
            </a:pPr>
            <a:r>
              <a:rPr lang="de-DE" dirty="0" smtClean="0"/>
              <a:t>... </a:t>
            </a:r>
            <a:r>
              <a:rPr lang="de-DE" dirty="0" err="1"/>
              <a:t>a</a:t>
            </a:r>
            <a:r>
              <a:rPr lang="de-DE" dirty="0" err="1" smtClean="0"/>
              <a:t>gainst</a:t>
            </a:r>
            <a:r>
              <a:rPr lang="de-DE" dirty="0" smtClean="0"/>
              <a:t> </a:t>
            </a:r>
            <a:r>
              <a:rPr lang="de-DE" dirty="0" err="1" smtClean="0"/>
              <a:t>the</a:t>
            </a:r>
            <a:r>
              <a:rPr lang="de-DE" dirty="0" smtClean="0"/>
              <a:t> </a:t>
            </a:r>
            <a:r>
              <a:rPr lang="de-DE" dirty="0" err="1" smtClean="0"/>
              <a:t>background</a:t>
            </a:r>
            <a:r>
              <a:rPr lang="de-DE" dirty="0" smtClean="0"/>
              <a:t> </a:t>
            </a:r>
            <a:r>
              <a:rPr lang="de-DE" dirty="0" err="1" smtClean="0"/>
              <a:t>of</a:t>
            </a:r>
            <a:r>
              <a:rPr lang="de-DE" dirty="0" smtClean="0"/>
              <a:t> </a:t>
            </a:r>
            <a:r>
              <a:rPr lang="de-DE" dirty="0" err="1" smtClean="0"/>
              <a:t>the</a:t>
            </a:r>
            <a:r>
              <a:rPr lang="de-DE" dirty="0" smtClean="0"/>
              <a:t> </a:t>
            </a:r>
            <a:r>
              <a:rPr lang="de-DE" dirty="0" err="1" smtClean="0"/>
              <a:t>dictum</a:t>
            </a:r>
            <a:r>
              <a:rPr lang="de-DE" dirty="0" smtClean="0"/>
              <a:t> “</a:t>
            </a:r>
            <a:r>
              <a:rPr lang="de-DE" dirty="0" err="1"/>
              <a:t>d</a:t>
            </a:r>
            <a:r>
              <a:rPr lang="de-DE" dirty="0" err="1" smtClean="0"/>
              <a:t>efence</a:t>
            </a:r>
            <a:r>
              <a:rPr lang="de-DE" dirty="0" smtClean="0"/>
              <a:t> </a:t>
            </a:r>
            <a:r>
              <a:rPr lang="de-DE" dirty="0" err="1" smtClean="0"/>
              <a:t>is</a:t>
            </a:r>
            <a:r>
              <a:rPr lang="de-DE" dirty="0" smtClean="0"/>
              <a:t> </a:t>
            </a:r>
            <a:r>
              <a:rPr lang="de-DE" dirty="0" err="1" smtClean="0"/>
              <a:t>more</a:t>
            </a:r>
            <a:r>
              <a:rPr lang="de-DE" dirty="0" smtClean="0"/>
              <a:t> </a:t>
            </a:r>
            <a:r>
              <a:rPr lang="de-DE" dirty="0" err="1" smtClean="0"/>
              <a:t>important</a:t>
            </a:r>
            <a:r>
              <a:rPr lang="de-DE" dirty="0" smtClean="0"/>
              <a:t> </a:t>
            </a:r>
            <a:r>
              <a:rPr lang="de-DE" dirty="0" err="1" smtClean="0"/>
              <a:t>than</a:t>
            </a:r>
            <a:r>
              <a:rPr lang="de-DE" dirty="0" smtClean="0"/>
              <a:t> </a:t>
            </a:r>
            <a:r>
              <a:rPr lang="de-DE" dirty="0" err="1" smtClean="0"/>
              <a:t>opulence</a:t>
            </a:r>
            <a:r>
              <a:rPr lang="de-DE" dirty="0" smtClean="0"/>
              <a:t>.”</a:t>
            </a:r>
            <a:endParaRPr lang="de-DE" dirty="0"/>
          </a:p>
        </p:txBody>
      </p:sp>
    </p:spTree>
    <p:extLst>
      <p:ext uri="{BB962C8B-B14F-4D97-AF65-F5344CB8AC3E}">
        <p14:creationId xmlns:p14="http://schemas.microsoft.com/office/powerpoint/2010/main" val="3036569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Information </a:t>
            </a:r>
            <a:r>
              <a:rPr lang="de-DE" dirty="0" err="1" smtClean="0"/>
              <a:t>and</a:t>
            </a:r>
            <a:r>
              <a:rPr lang="de-DE" dirty="0" smtClean="0"/>
              <a:t> power </a:t>
            </a:r>
            <a:r>
              <a:rPr lang="de-DE" dirty="0" err="1" smtClean="0"/>
              <a:t>asymmetries</a:t>
            </a:r>
            <a:r>
              <a:rPr lang="de-DE" dirty="0" smtClean="0"/>
              <a:t> in </a:t>
            </a:r>
            <a:r>
              <a:rPr lang="de-DE" dirty="0" err="1" smtClean="0"/>
              <a:t>society</a:t>
            </a:r>
            <a:endParaRPr lang="de-DE" dirty="0"/>
          </a:p>
        </p:txBody>
      </p:sp>
      <p:sp>
        <p:nvSpPr>
          <p:cNvPr id="3" name="Inhaltsplatzhalter 2"/>
          <p:cNvSpPr>
            <a:spLocks noGrp="1"/>
          </p:cNvSpPr>
          <p:nvPr>
            <p:ph idx="1"/>
          </p:nvPr>
        </p:nvSpPr>
        <p:spPr>
          <a:xfrm>
            <a:off x="457200" y="1761066"/>
            <a:ext cx="8229600" cy="4792133"/>
          </a:xfrm>
        </p:spPr>
        <p:txBody>
          <a:bodyPr>
            <a:normAutofit fontScale="92500" lnSpcReduction="20000"/>
          </a:bodyPr>
          <a:lstStyle/>
          <a:p>
            <a:r>
              <a:rPr lang="de-DE" dirty="0" err="1" smtClean="0"/>
              <a:t>Landlords</a:t>
            </a:r>
            <a:r>
              <a:rPr lang="de-DE" dirty="0" smtClean="0"/>
              <a:t> </a:t>
            </a:r>
            <a:r>
              <a:rPr lang="de-DE" dirty="0" err="1" smtClean="0"/>
              <a:t>are</a:t>
            </a:r>
            <a:r>
              <a:rPr lang="de-DE" dirty="0" smtClean="0"/>
              <a:t> indolent </a:t>
            </a:r>
            <a:r>
              <a:rPr lang="de-DE" dirty="0" err="1" smtClean="0"/>
              <a:t>and</a:t>
            </a:r>
            <a:r>
              <a:rPr lang="de-DE" dirty="0" smtClean="0"/>
              <a:t> “</a:t>
            </a:r>
            <a:r>
              <a:rPr lang="en-GB" dirty="0" smtClean="0"/>
              <a:t>too </a:t>
            </a:r>
            <a:r>
              <a:rPr lang="en-GB" dirty="0"/>
              <a:t>often, not only ignorant, but incapable of that application of mind which is necessary in order to foresee and understand the consequences of any </a:t>
            </a:r>
            <a:r>
              <a:rPr lang="en-GB" dirty="0" err="1"/>
              <a:t>publick</a:t>
            </a:r>
            <a:r>
              <a:rPr lang="en-GB" dirty="0"/>
              <a:t> regulation.” (WN I.xi.p.8</a:t>
            </a:r>
            <a:r>
              <a:rPr lang="en-GB" dirty="0" smtClean="0"/>
              <a:t>)</a:t>
            </a:r>
          </a:p>
          <a:p>
            <a:r>
              <a:rPr lang="en-GB" dirty="0" smtClean="0"/>
              <a:t>The worker’s</a:t>
            </a:r>
            <a:r>
              <a:rPr lang="de-DE" dirty="0" smtClean="0"/>
              <a:t> “</a:t>
            </a:r>
            <a:r>
              <a:rPr lang="en-GB" dirty="0"/>
              <a:t>education and habits are commonly such as to render him unfit to judge even though he was fully </a:t>
            </a:r>
            <a:r>
              <a:rPr lang="en-GB" dirty="0" smtClean="0"/>
              <a:t>informed</a:t>
            </a:r>
            <a:r>
              <a:rPr lang="de-DE" dirty="0" smtClean="0"/>
              <a:t>”</a:t>
            </a:r>
            <a:r>
              <a:rPr lang="en-GB" dirty="0"/>
              <a:t> (WN I.xi.p</a:t>
            </a:r>
            <a:r>
              <a:rPr lang="en-GB" dirty="0" smtClean="0"/>
              <a:t>.9)</a:t>
            </a:r>
            <a:endParaRPr lang="de-DE" dirty="0" smtClean="0"/>
          </a:p>
          <a:p>
            <a:r>
              <a:rPr lang="de-DE" dirty="0" err="1" smtClean="0"/>
              <a:t>Merchants</a:t>
            </a:r>
            <a:r>
              <a:rPr lang="de-DE" dirty="0" smtClean="0"/>
              <a:t> </a:t>
            </a:r>
            <a:r>
              <a:rPr lang="de-DE" dirty="0" err="1" smtClean="0"/>
              <a:t>and</a:t>
            </a:r>
            <a:r>
              <a:rPr lang="de-DE" dirty="0" smtClean="0"/>
              <a:t> </a:t>
            </a:r>
            <a:r>
              <a:rPr lang="de-DE" dirty="0" err="1" smtClean="0"/>
              <a:t>master</a:t>
            </a:r>
            <a:r>
              <a:rPr lang="de-DE" dirty="0" smtClean="0"/>
              <a:t> </a:t>
            </a:r>
            <a:r>
              <a:rPr lang="de-DE" dirty="0" err="1" smtClean="0"/>
              <a:t>manufacturers</a:t>
            </a:r>
            <a:r>
              <a:rPr lang="de-DE" dirty="0" smtClean="0"/>
              <a:t> </a:t>
            </a:r>
            <a:r>
              <a:rPr lang="de-DE" dirty="0" err="1" smtClean="0"/>
              <a:t>are</a:t>
            </a:r>
            <a:r>
              <a:rPr lang="de-DE" dirty="0" smtClean="0"/>
              <a:t> </a:t>
            </a:r>
            <a:r>
              <a:rPr lang="de-DE" dirty="0" err="1" smtClean="0"/>
              <a:t>possessed</a:t>
            </a:r>
            <a:r>
              <a:rPr lang="de-DE" dirty="0" smtClean="0"/>
              <a:t> </a:t>
            </a:r>
            <a:r>
              <a:rPr lang="de-DE" dirty="0" err="1" smtClean="0"/>
              <a:t>of</a:t>
            </a:r>
            <a:r>
              <a:rPr lang="de-DE" dirty="0" smtClean="0"/>
              <a:t> a </a:t>
            </a:r>
            <a:r>
              <a:rPr lang="en-GB" dirty="0"/>
              <a:t>“superior knowledge of their own interest”</a:t>
            </a:r>
            <a:r>
              <a:rPr lang="de-DE" dirty="0"/>
              <a:t> </a:t>
            </a:r>
            <a:r>
              <a:rPr lang="en-GB" dirty="0"/>
              <a:t>(WN I.xi.p</a:t>
            </a:r>
            <a:r>
              <a:rPr lang="en-GB" dirty="0" smtClean="0"/>
              <a:t>.10)</a:t>
            </a:r>
            <a:endParaRPr lang="en-GB" dirty="0"/>
          </a:p>
          <a:p>
            <a:endParaRPr lang="de-DE" dirty="0"/>
          </a:p>
        </p:txBody>
      </p:sp>
    </p:spTree>
    <p:extLst>
      <p:ext uri="{BB962C8B-B14F-4D97-AF65-F5344CB8AC3E}">
        <p14:creationId xmlns:p14="http://schemas.microsoft.com/office/powerpoint/2010/main" val="39414014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endParaRPr lang="de-DE" dirty="0"/>
          </a:p>
        </p:txBody>
      </p:sp>
      <p:sp>
        <p:nvSpPr>
          <p:cNvPr id="3" name="Inhaltsplatzhalter 2"/>
          <p:cNvSpPr>
            <a:spLocks noGrp="1"/>
          </p:cNvSpPr>
          <p:nvPr>
            <p:ph idx="1"/>
          </p:nvPr>
        </p:nvSpPr>
        <p:spPr>
          <a:xfrm>
            <a:off x="457200" y="1682612"/>
            <a:ext cx="8229600" cy="4974648"/>
          </a:xfrm>
        </p:spPr>
        <p:txBody>
          <a:bodyPr>
            <a:normAutofit fontScale="70000" lnSpcReduction="20000"/>
          </a:bodyPr>
          <a:lstStyle/>
          <a:p>
            <a:r>
              <a:rPr lang="en-GB" dirty="0" err="1" smtClean="0"/>
              <a:t>Kurz</a:t>
            </a:r>
            <a:r>
              <a:rPr lang="en-GB" dirty="0"/>
              <a:t>, H. D. and </a:t>
            </a:r>
            <a:r>
              <a:rPr lang="en-GB" dirty="0" err="1"/>
              <a:t>Salvadori</a:t>
            </a:r>
            <a:r>
              <a:rPr lang="en-GB" dirty="0"/>
              <a:t>, N. (</a:t>
            </a:r>
            <a:r>
              <a:rPr lang="en-GB" dirty="0" smtClean="0"/>
              <a:t>1997)</a:t>
            </a:r>
            <a:r>
              <a:rPr lang="en-GB" dirty="0"/>
              <a:t>. </a:t>
            </a:r>
            <a:r>
              <a:rPr lang="en-GB" i="1" dirty="0"/>
              <a:t>Theory of Production. A Long-Period Analysis</a:t>
            </a:r>
            <a:r>
              <a:rPr lang="en-GB" dirty="0"/>
              <a:t>, Cambridge: Cambridge University </a:t>
            </a:r>
            <a:r>
              <a:rPr lang="en-GB" dirty="0" smtClean="0"/>
              <a:t>Press, paperback </a:t>
            </a:r>
            <a:r>
              <a:rPr lang="en-GB" dirty="0" err="1" smtClean="0"/>
              <a:t>edn</a:t>
            </a:r>
            <a:r>
              <a:rPr lang="en-GB" dirty="0" smtClean="0"/>
              <a:t>.</a:t>
            </a:r>
          </a:p>
          <a:p>
            <a:r>
              <a:rPr lang="en-GB" dirty="0" err="1" smtClean="0"/>
              <a:t>Kurz</a:t>
            </a:r>
            <a:r>
              <a:rPr lang="en-GB" dirty="0" smtClean="0"/>
              <a:t>, H.D. (ed.) (2008/09). </a:t>
            </a:r>
            <a:r>
              <a:rPr lang="en-GB" i="1" dirty="0" err="1" smtClean="0"/>
              <a:t>Klassiker</a:t>
            </a:r>
            <a:r>
              <a:rPr lang="en-GB" i="1" dirty="0" smtClean="0"/>
              <a:t> des </a:t>
            </a:r>
            <a:r>
              <a:rPr lang="en-GB" i="1" dirty="0" err="1" smtClean="0"/>
              <a:t>ökonomischen</a:t>
            </a:r>
            <a:r>
              <a:rPr lang="en-GB" i="1" dirty="0" smtClean="0"/>
              <a:t> </a:t>
            </a:r>
            <a:r>
              <a:rPr lang="en-GB" i="1" dirty="0" err="1" smtClean="0"/>
              <a:t>Denkens</a:t>
            </a:r>
            <a:r>
              <a:rPr lang="en-GB" dirty="0" smtClean="0"/>
              <a:t>, 2 </a:t>
            </a:r>
            <a:r>
              <a:rPr lang="en-GB" dirty="0" err="1" smtClean="0"/>
              <a:t>vols</a:t>
            </a:r>
            <a:r>
              <a:rPr lang="en-GB" dirty="0" smtClean="0"/>
              <a:t>, Munich: </a:t>
            </a:r>
            <a:r>
              <a:rPr lang="en-GB" dirty="0" err="1" smtClean="0"/>
              <a:t>C.H.Beck</a:t>
            </a:r>
            <a:r>
              <a:rPr lang="en-GB" dirty="0" smtClean="0"/>
              <a:t>.</a:t>
            </a:r>
          </a:p>
          <a:p>
            <a:r>
              <a:rPr lang="de-DE" dirty="0"/>
              <a:t>Kurz, H.D. (2010). Technical </a:t>
            </a:r>
            <a:r>
              <a:rPr lang="de-DE" dirty="0" err="1"/>
              <a:t>change</a:t>
            </a:r>
            <a:r>
              <a:rPr lang="de-DE" dirty="0"/>
              <a:t>, </a:t>
            </a:r>
            <a:r>
              <a:rPr lang="de-DE" dirty="0" err="1"/>
              <a:t>capital</a:t>
            </a:r>
            <a:r>
              <a:rPr lang="de-DE" dirty="0"/>
              <a:t> </a:t>
            </a:r>
            <a:r>
              <a:rPr lang="de-DE" dirty="0" err="1"/>
              <a:t>accumulation</a:t>
            </a:r>
            <a:r>
              <a:rPr lang="de-DE" dirty="0"/>
              <a:t> </a:t>
            </a:r>
            <a:r>
              <a:rPr lang="de-DE" dirty="0" err="1"/>
              <a:t>and</a:t>
            </a:r>
            <a:r>
              <a:rPr lang="de-DE" dirty="0"/>
              <a:t> </a:t>
            </a:r>
            <a:r>
              <a:rPr lang="de-DE" dirty="0" err="1"/>
              <a:t>income</a:t>
            </a:r>
            <a:r>
              <a:rPr lang="de-DE" dirty="0"/>
              <a:t> </a:t>
            </a:r>
            <a:r>
              <a:rPr lang="de-DE" dirty="0" err="1"/>
              <a:t>distribution</a:t>
            </a:r>
            <a:r>
              <a:rPr lang="de-DE" dirty="0"/>
              <a:t> in </a:t>
            </a:r>
            <a:r>
              <a:rPr lang="de-DE" dirty="0" err="1"/>
              <a:t>Classical</a:t>
            </a:r>
            <a:r>
              <a:rPr lang="de-DE" dirty="0"/>
              <a:t> </a:t>
            </a:r>
            <a:r>
              <a:rPr lang="de-DE" dirty="0" err="1"/>
              <a:t>economics</a:t>
            </a:r>
            <a:r>
              <a:rPr lang="de-DE" dirty="0"/>
              <a:t>: Adam Smith, David Ricardo </a:t>
            </a:r>
            <a:r>
              <a:rPr lang="de-DE" dirty="0" err="1"/>
              <a:t>and</a:t>
            </a:r>
            <a:r>
              <a:rPr lang="de-DE" dirty="0"/>
              <a:t> Karl Marx, </a:t>
            </a:r>
            <a:r>
              <a:rPr lang="de-DE" i="1" dirty="0"/>
              <a:t>European Journal </a:t>
            </a:r>
            <a:r>
              <a:rPr lang="de-DE" i="1" dirty="0" err="1"/>
              <a:t>of</a:t>
            </a:r>
            <a:r>
              <a:rPr lang="de-DE" i="1" dirty="0"/>
              <a:t> </a:t>
            </a:r>
            <a:r>
              <a:rPr lang="de-DE" i="1" dirty="0" err="1"/>
              <a:t>the</a:t>
            </a:r>
            <a:r>
              <a:rPr lang="de-DE" i="1" dirty="0"/>
              <a:t> </a:t>
            </a:r>
            <a:r>
              <a:rPr lang="de-DE" i="1" dirty="0" err="1"/>
              <a:t>History</a:t>
            </a:r>
            <a:r>
              <a:rPr lang="de-DE" i="1" dirty="0"/>
              <a:t> </a:t>
            </a:r>
            <a:r>
              <a:rPr lang="de-DE" i="1" dirty="0" err="1"/>
              <a:t>of</a:t>
            </a:r>
            <a:r>
              <a:rPr lang="de-DE" i="1" dirty="0"/>
              <a:t> </a:t>
            </a:r>
            <a:r>
              <a:rPr lang="de-DE" i="1" dirty="0" err="1"/>
              <a:t>Economic</a:t>
            </a:r>
            <a:r>
              <a:rPr lang="de-DE" i="1" dirty="0"/>
              <a:t> </a:t>
            </a:r>
            <a:r>
              <a:rPr lang="de-DE" i="1" dirty="0" err="1"/>
              <a:t>Thought</a:t>
            </a:r>
            <a:r>
              <a:rPr lang="de-DE" dirty="0"/>
              <a:t> 11: 1183-1222</a:t>
            </a:r>
            <a:r>
              <a:rPr lang="de-DE" dirty="0" smtClean="0"/>
              <a:t>.</a:t>
            </a:r>
            <a:endParaRPr lang="de-DE" dirty="0"/>
          </a:p>
          <a:p>
            <a:r>
              <a:rPr lang="en-GB" dirty="0" err="1" smtClean="0"/>
              <a:t>Kurz</a:t>
            </a:r>
            <a:r>
              <a:rPr lang="en-GB" dirty="0" smtClean="0"/>
              <a:t>, H. D. (2013). </a:t>
            </a:r>
            <a:r>
              <a:rPr lang="en-GB" i="1" dirty="0" smtClean="0"/>
              <a:t>Geschichte des </a:t>
            </a:r>
            <a:r>
              <a:rPr lang="en-GB" i="1" dirty="0" err="1" smtClean="0"/>
              <a:t>ökonomischen</a:t>
            </a:r>
            <a:r>
              <a:rPr lang="en-GB" i="1" dirty="0" smtClean="0"/>
              <a:t> </a:t>
            </a:r>
            <a:r>
              <a:rPr lang="en-GB" i="1" dirty="0" err="1" smtClean="0"/>
              <a:t>Denkens</a:t>
            </a:r>
            <a:r>
              <a:rPr lang="en-GB" dirty="0" smtClean="0"/>
              <a:t>, Munich: </a:t>
            </a:r>
            <a:r>
              <a:rPr lang="en-GB" dirty="0" err="1" smtClean="0"/>
              <a:t>C.H.Beck</a:t>
            </a:r>
            <a:r>
              <a:rPr lang="en-GB" dirty="0" smtClean="0"/>
              <a:t>.</a:t>
            </a:r>
            <a:endParaRPr lang="de-DE" dirty="0"/>
          </a:p>
          <a:p>
            <a:r>
              <a:rPr lang="en-GB" dirty="0" err="1"/>
              <a:t>Kurz</a:t>
            </a:r>
            <a:r>
              <a:rPr lang="en-GB" dirty="0"/>
              <a:t>, H. D. and </a:t>
            </a:r>
            <a:r>
              <a:rPr lang="en-GB" dirty="0" err="1"/>
              <a:t>Sturn</a:t>
            </a:r>
            <a:r>
              <a:rPr lang="en-GB" dirty="0"/>
              <a:t>, R. (2013a). </a:t>
            </a:r>
            <a:r>
              <a:rPr lang="en-GB" i="1" dirty="0"/>
              <a:t>Die </a:t>
            </a:r>
            <a:r>
              <a:rPr lang="en-GB" i="1" dirty="0" err="1"/>
              <a:t>größten</a:t>
            </a:r>
            <a:r>
              <a:rPr lang="en-GB" i="1" dirty="0"/>
              <a:t> </a:t>
            </a:r>
            <a:r>
              <a:rPr lang="en-GB" i="1" dirty="0" err="1"/>
              <a:t>Ökonomen</a:t>
            </a:r>
            <a:r>
              <a:rPr lang="en-GB" i="1" dirty="0"/>
              <a:t>: Adam Smith</a:t>
            </a:r>
            <a:r>
              <a:rPr lang="en-GB" dirty="0"/>
              <a:t>, Konstanz and Munich: UVK. </a:t>
            </a:r>
            <a:endParaRPr lang="de-DE" dirty="0"/>
          </a:p>
          <a:p>
            <a:r>
              <a:rPr lang="en-GB" dirty="0" err="1"/>
              <a:t>Kurz</a:t>
            </a:r>
            <a:r>
              <a:rPr lang="en-GB" dirty="0"/>
              <a:t>, H. D. and </a:t>
            </a:r>
            <a:r>
              <a:rPr lang="en-GB" dirty="0" err="1"/>
              <a:t>Sturn</a:t>
            </a:r>
            <a:r>
              <a:rPr lang="en-GB" dirty="0"/>
              <a:t>, R. (2013b). </a:t>
            </a:r>
            <a:r>
              <a:rPr lang="en-GB" i="1" dirty="0"/>
              <a:t>Adam Smith </a:t>
            </a:r>
            <a:r>
              <a:rPr lang="en-GB" i="1" dirty="0" err="1"/>
              <a:t>für</a:t>
            </a:r>
            <a:r>
              <a:rPr lang="en-GB" i="1" dirty="0"/>
              <a:t> </a:t>
            </a:r>
            <a:r>
              <a:rPr lang="en-GB" i="1" dirty="0" err="1"/>
              <a:t>jedermann</a:t>
            </a:r>
            <a:r>
              <a:rPr lang="en-GB" i="1" dirty="0"/>
              <a:t>. </a:t>
            </a:r>
            <a:r>
              <a:rPr lang="en-GB" i="1" dirty="0" err="1"/>
              <a:t>Pionier</a:t>
            </a:r>
            <a:r>
              <a:rPr lang="en-GB" i="1" dirty="0"/>
              <a:t> der </a:t>
            </a:r>
            <a:r>
              <a:rPr lang="en-GB" i="1" dirty="0" err="1"/>
              <a:t>modernen</a:t>
            </a:r>
            <a:r>
              <a:rPr lang="en-GB" i="1" dirty="0"/>
              <a:t> </a:t>
            </a:r>
            <a:r>
              <a:rPr lang="en-GB" i="1" dirty="0" err="1"/>
              <a:t>Ökonomie</a:t>
            </a:r>
            <a:r>
              <a:rPr lang="en-GB" dirty="0"/>
              <a:t>, Frankfurt am Main: Frankfurter </a:t>
            </a:r>
            <a:r>
              <a:rPr lang="en-GB" dirty="0" err="1"/>
              <a:t>Allgemeine</a:t>
            </a:r>
            <a:r>
              <a:rPr lang="en-GB" dirty="0"/>
              <a:t> </a:t>
            </a:r>
            <a:r>
              <a:rPr lang="en-GB" dirty="0" err="1"/>
              <a:t>Buch</a:t>
            </a:r>
            <a:r>
              <a:rPr lang="en-GB" dirty="0"/>
              <a:t>.</a:t>
            </a:r>
            <a:endParaRPr lang="de-DE" dirty="0"/>
          </a:p>
          <a:p>
            <a:pPr marL="0" indent="0">
              <a:buNone/>
            </a:pPr>
            <a:endParaRPr lang="de-DE" dirty="0"/>
          </a:p>
        </p:txBody>
      </p:sp>
    </p:spTree>
    <p:extLst>
      <p:ext uri="{BB962C8B-B14F-4D97-AF65-F5344CB8AC3E}">
        <p14:creationId xmlns:p14="http://schemas.microsoft.com/office/powerpoint/2010/main" val="25329548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Robert Lucas </a:t>
            </a:r>
            <a:r>
              <a:rPr lang="de-DE" dirty="0" err="1" smtClean="0"/>
              <a:t>jr</a:t>
            </a:r>
            <a:endParaRPr lang="de-DE" dirty="0"/>
          </a:p>
        </p:txBody>
      </p:sp>
      <p:sp>
        <p:nvSpPr>
          <p:cNvPr id="3" name="Inhaltsplatzhalter 2"/>
          <p:cNvSpPr>
            <a:spLocks noGrp="1"/>
          </p:cNvSpPr>
          <p:nvPr>
            <p:ph idx="1"/>
          </p:nvPr>
        </p:nvSpPr>
        <p:spPr>
          <a:xfrm>
            <a:off x="457200" y="1600200"/>
            <a:ext cx="8229600" cy="5020733"/>
          </a:xfrm>
        </p:spPr>
        <p:txBody>
          <a:bodyPr>
            <a:normAutofit lnSpcReduction="10000"/>
          </a:bodyPr>
          <a:lstStyle/>
          <a:p>
            <a:pPr marL="0" indent="0">
              <a:buNone/>
            </a:pPr>
            <a:r>
              <a:rPr lang="de-DE" dirty="0"/>
              <a:t>“I </a:t>
            </a:r>
            <a:r>
              <a:rPr lang="de-DE" dirty="0" err="1"/>
              <a:t>think</a:t>
            </a:r>
            <a:r>
              <a:rPr lang="de-DE" dirty="0"/>
              <a:t> </a:t>
            </a:r>
            <a:r>
              <a:rPr lang="de-DE" dirty="0" err="1"/>
              <a:t>of</a:t>
            </a:r>
            <a:r>
              <a:rPr lang="de-DE" dirty="0"/>
              <a:t> all </a:t>
            </a:r>
            <a:r>
              <a:rPr lang="de-DE" dirty="0" err="1"/>
              <a:t>progress</a:t>
            </a:r>
            <a:r>
              <a:rPr lang="de-DE" dirty="0"/>
              <a:t> in </a:t>
            </a:r>
            <a:r>
              <a:rPr lang="de-DE" dirty="0" err="1"/>
              <a:t>economic</a:t>
            </a:r>
            <a:r>
              <a:rPr lang="de-DE" dirty="0"/>
              <a:t> </a:t>
            </a:r>
            <a:r>
              <a:rPr lang="de-DE" dirty="0" err="1"/>
              <a:t>thinking</a:t>
            </a:r>
            <a:r>
              <a:rPr lang="de-DE" dirty="0"/>
              <a:t>, in </a:t>
            </a:r>
            <a:r>
              <a:rPr lang="de-DE" dirty="0" err="1"/>
              <a:t>the</a:t>
            </a:r>
            <a:r>
              <a:rPr lang="de-DE" dirty="0"/>
              <a:t> </a:t>
            </a:r>
            <a:r>
              <a:rPr lang="de-DE" dirty="0" err="1"/>
              <a:t>kind</a:t>
            </a:r>
            <a:r>
              <a:rPr lang="de-DE" dirty="0"/>
              <a:t> </a:t>
            </a:r>
            <a:r>
              <a:rPr lang="de-DE" dirty="0" err="1"/>
              <a:t>of</a:t>
            </a:r>
            <a:r>
              <a:rPr lang="de-DE" dirty="0"/>
              <a:t> </a:t>
            </a:r>
            <a:r>
              <a:rPr lang="de-DE" dirty="0" err="1"/>
              <a:t>basic</a:t>
            </a:r>
            <a:r>
              <a:rPr lang="de-DE" dirty="0"/>
              <a:t> </a:t>
            </a:r>
            <a:r>
              <a:rPr lang="de-DE" dirty="0" err="1"/>
              <a:t>core</a:t>
            </a:r>
            <a:r>
              <a:rPr lang="de-DE" dirty="0"/>
              <a:t> </a:t>
            </a:r>
            <a:r>
              <a:rPr lang="de-DE" dirty="0" err="1"/>
              <a:t>of</a:t>
            </a:r>
            <a:r>
              <a:rPr lang="de-DE" dirty="0"/>
              <a:t> </a:t>
            </a:r>
            <a:r>
              <a:rPr lang="de-DE" dirty="0" err="1"/>
              <a:t>economic</a:t>
            </a:r>
            <a:r>
              <a:rPr lang="de-DE" dirty="0"/>
              <a:t> </a:t>
            </a:r>
            <a:r>
              <a:rPr lang="de-DE" dirty="0" err="1"/>
              <a:t>theory</a:t>
            </a:r>
            <a:r>
              <a:rPr lang="de-DE" dirty="0"/>
              <a:t>, </a:t>
            </a:r>
            <a:r>
              <a:rPr lang="de-DE" dirty="0" err="1"/>
              <a:t>as</a:t>
            </a:r>
            <a:r>
              <a:rPr lang="de-DE" dirty="0"/>
              <a:t> </a:t>
            </a:r>
            <a:r>
              <a:rPr lang="de-DE" dirty="0" err="1"/>
              <a:t>developing</a:t>
            </a:r>
            <a:r>
              <a:rPr lang="de-DE" dirty="0"/>
              <a:t> </a:t>
            </a:r>
            <a:r>
              <a:rPr lang="de-DE" dirty="0" err="1"/>
              <a:t>entirely</a:t>
            </a:r>
            <a:r>
              <a:rPr lang="de-DE" dirty="0"/>
              <a:t> </a:t>
            </a:r>
            <a:r>
              <a:rPr lang="de-DE" dirty="0" err="1"/>
              <a:t>as</a:t>
            </a:r>
            <a:r>
              <a:rPr lang="de-DE" dirty="0"/>
              <a:t> </a:t>
            </a:r>
            <a:r>
              <a:rPr lang="de-DE" dirty="0" err="1"/>
              <a:t>learning</a:t>
            </a:r>
            <a:r>
              <a:rPr lang="de-DE" dirty="0"/>
              <a:t> </a:t>
            </a:r>
            <a:r>
              <a:rPr lang="de-DE" dirty="0" err="1"/>
              <a:t>how</a:t>
            </a:r>
            <a:r>
              <a:rPr lang="de-DE" dirty="0"/>
              <a:t> </a:t>
            </a:r>
            <a:r>
              <a:rPr lang="de-DE" dirty="0" err="1"/>
              <a:t>to</a:t>
            </a:r>
            <a:r>
              <a:rPr lang="de-DE" dirty="0"/>
              <a:t> do </a:t>
            </a:r>
            <a:r>
              <a:rPr lang="de-DE" dirty="0" err="1"/>
              <a:t>what</a:t>
            </a:r>
            <a:r>
              <a:rPr lang="de-DE" dirty="0"/>
              <a:t> Hume </a:t>
            </a:r>
            <a:r>
              <a:rPr lang="de-DE" dirty="0" err="1"/>
              <a:t>and</a:t>
            </a:r>
            <a:r>
              <a:rPr lang="de-DE" dirty="0"/>
              <a:t> Smith </a:t>
            </a:r>
            <a:r>
              <a:rPr lang="de-DE" dirty="0" err="1"/>
              <a:t>and</a:t>
            </a:r>
            <a:r>
              <a:rPr lang="de-DE" dirty="0"/>
              <a:t> Ricardo </a:t>
            </a:r>
            <a:r>
              <a:rPr lang="de-DE" dirty="0" err="1"/>
              <a:t>wanted</a:t>
            </a:r>
            <a:r>
              <a:rPr lang="de-DE" dirty="0"/>
              <a:t> </a:t>
            </a:r>
            <a:r>
              <a:rPr lang="de-DE" dirty="0" err="1"/>
              <a:t>to</a:t>
            </a:r>
            <a:r>
              <a:rPr lang="de-DE" dirty="0"/>
              <a:t> do, </a:t>
            </a:r>
            <a:r>
              <a:rPr lang="de-DE" dirty="0" err="1"/>
              <a:t>only</a:t>
            </a:r>
            <a:r>
              <a:rPr lang="de-DE" dirty="0"/>
              <a:t> </a:t>
            </a:r>
            <a:r>
              <a:rPr lang="de-DE" dirty="0" err="1"/>
              <a:t>better</a:t>
            </a:r>
            <a:r>
              <a:rPr lang="de-DE" dirty="0"/>
              <a:t>. (Lucas 2004: 22</a:t>
            </a:r>
            <a:r>
              <a:rPr lang="de-DE" dirty="0" smtClean="0"/>
              <a:t>)</a:t>
            </a:r>
          </a:p>
          <a:p>
            <a:pPr marL="0" indent="0">
              <a:buNone/>
            </a:pPr>
            <a:r>
              <a:rPr lang="de-DE" dirty="0" smtClean="0"/>
              <a:t>Can </a:t>
            </a:r>
            <a:r>
              <a:rPr lang="de-DE" dirty="0" err="1" smtClean="0"/>
              <a:t>one</a:t>
            </a:r>
            <a:r>
              <a:rPr lang="de-DE" dirty="0" smtClean="0"/>
              <a:t> deal </a:t>
            </a:r>
            <a:r>
              <a:rPr lang="de-DE" dirty="0" err="1" smtClean="0"/>
              <a:t>with</a:t>
            </a:r>
            <a:r>
              <a:rPr lang="de-DE" dirty="0" smtClean="0"/>
              <a:t> </a:t>
            </a:r>
            <a:r>
              <a:rPr lang="de-DE" dirty="0" err="1" smtClean="0"/>
              <a:t>society</a:t>
            </a:r>
            <a:r>
              <a:rPr lang="de-DE" dirty="0" smtClean="0"/>
              <a:t> </a:t>
            </a:r>
            <a:r>
              <a:rPr lang="de-DE" dirty="0" err="1" smtClean="0"/>
              <a:t>as</a:t>
            </a:r>
            <a:r>
              <a:rPr lang="de-DE" dirty="0" smtClean="0"/>
              <a:t> a </a:t>
            </a:r>
            <a:r>
              <a:rPr lang="de-DE" dirty="0" err="1" smtClean="0"/>
              <a:t>whole</a:t>
            </a:r>
            <a:r>
              <a:rPr lang="de-DE" dirty="0" smtClean="0"/>
              <a:t> in </a:t>
            </a:r>
            <a:r>
              <a:rPr lang="de-DE" dirty="0" err="1" smtClean="0"/>
              <a:t>terms</a:t>
            </a:r>
            <a:r>
              <a:rPr lang="de-DE" dirty="0" smtClean="0"/>
              <a:t> </a:t>
            </a:r>
            <a:r>
              <a:rPr lang="de-DE" dirty="0" err="1" smtClean="0"/>
              <a:t>of</a:t>
            </a:r>
            <a:r>
              <a:rPr lang="de-DE" dirty="0" smtClean="0"/>
              <a:t> a </a:t>
            </a:r>
            <a:r>
              <a:rPr lang="de-DE" dirty="0" err="1" smtClean="0"/>
              <a:t>single</a:t>
            </a:r>
            <a:r>
              <a:rPr lang="de-DE" dirty="0" smtClean="0"/>
              <a:t> “</a:t>
            </a:r>
            <a:r>
              <a:rPr lang="de-DE" dirty="0" err="1"/>
              <a:t>representative</a:t>
            </a:r>
            <a:r>
              <a:rPr lang="de-DE" dirty="0"/>
              <a:t> </a:t>
            </a:r>
            <a:r>
              <a:rPr lang="de-DE" dirty="0" err="1"/>
              <a:t>agent</a:t>
            </a:r>
            <a:r>
              <a:rPr lang="de-DE" dirty="0"/>
              <a:t>”? </a:t>
            </a:r>
            <a:r>
              <a:rPr lang="de-DE" dirty="0" err="1"/>
              <a:t>Certainly</a:t>
            </a:r>
            <a:r>
              <a:rPr lang="de-DE" dirty="0"/>
              <a:t> </a:t>
            </a:r>
            <a:r>
              <a:rPr lang="de-DE" dirty="0" smtClean="0"/>
              <a:t>not.</a:t>
            </a:r>
          </a:p>
          <a:p>
            <a:pPr marL="0" indent="0">
              <a:buNone/>
            </a:pPr>
            <a:r>
              <a:rPr lang="de-DE" dirty="0" err="1" smtClean="0"/>
              <a:t>Lucas’s</a:t>
            </a:r>
            <a:r>
              <a:rPr lang="de-DE" dirty="0" smtClean="0"/>
              <a:t> </a:t>
            </a:r>
            <a:r>
              <a:rPr lang="de-DE" dirty="0" err="1"/>
              <a:t>claim</a:t>
            </a:r>
            <a:r>
              <a:rPr lang="de-DE" dirty="0"/>
              <a:t> </a:t>
            </a:r>
            <a:r>
              <a:rPr lang="de-DE" dirty="0" err="1"/>
              <a:t>that</a:t>
            </a:r>
            <a:r>
              <a:rPr lang="de-DE" dirty="0"/>
              <a:t> </a:t>
            </a:r>
            <a:r>
              <a:rPr lang="de-DE" dirty="0" err="1"/>
              <a:t>his</a:t>
            </a:r>
            <a:r>
              <a:rPr lang="de-DE" dirty="0"/>
              <a:t> </a:t>
            </a:r>
            <a:r>
              <a:rPr lang="de-DE" dirty="0" err="1"/>
              <a:t>analysis</a:t>
            </a:r>
            <a:r>
              <a:rPr lang="de-DE" dirty="0"/>
              <a:t> </a:t>
            </a:r>
            <a:r>
              <a:rPr lang="de-DE" dirty="0" err="1"/>
              <a:t>is</a:t>
            </a:r>
            <a:r>
              <a:rPr lang="de-DE" dirty="0"/>
              <a:t> </a:t>
            </a:r>
            <a:r>
              <a:rPr lang="de-DE" dirty="0" err="1"/>
              <a:t>rooted</a:t>
            </a:r>
            <a:r>
              <a:rPr lang="de-DE" dirty="0"/>
              <a:t> in </a:t>
            </a:r>
            <a:r>
              <a:rPr lang="de-DE" dirty="0" err="1"/>
              <a:t>that</a:t>
            </a:r>
            <a:r>
              <a:rPr lang="de-DE" dirty="0"/>
              <a:t> </a:t>
            </a:r>
            <a:r>
              <a:rPr lang="de-DE" dirty="0" err="1" smtClean="0"/>
              <a:t>of</a:t>
            </a:r>
            <a:r>
              <a:rPr lang="de-DE" dirty="0" smtClean="0"/>
              <a:t> </a:t>
            </a:r>
            <a:r>
              <a:rPr lang="de-DE" smtClean="0"/>
              <a:t>the</a:t>
            </a:r>
            <a:r>
              <a:rPr lang="de-DE" dirty="0" smtClean="0"/>
              <a:t> </a:t>
            </a:r>
            <a:r>
              <a:rPr lang="de-DE" dirty="0" err="1"/>
              <a:t>classical</a:t>
            </a:r>
            <a:r>
              <a:rPr lang="de-DE" dirty="0"/>
              <a:t> </a:t>
            </a:r>
            <a:r>
              <a:rPr lang="de-DE" dirty="0" err="1"/>
              <a:t>economists</a:t>
            </a:r>
            <a:r>
              <a:rPr lang="de-DE" dirty="0"/>
              <a:t> </a:t>
            </a:r>
            <a:r>
              <a:rPr lang="de-DE" dirty="0" err="1"/>
              <a:t>is</a:t>
            </a:r>
            <a:r>
              <a:rPr lang="de-DE" dirty="0"/>
              <a:t> </a:t>
            </a:r>
            <a:r>
              <a:rPr lang="de-DE" dirty="0" err="1"/>
              <a:t>without</a:t>
            </a:r>
            <a:r>
              <a:rPr lang="de-DE" dirty="0"/>
              <a:t> </a:t>
            </a:r>
            <a:r>
              <a:rPr lang="de-DE" dirty="0" err="1"/>
              <a:t>any</a:t>
            </a:r>
            <a:r>
              <a:rPr lang="de-DE" dirty="0"/>
              <a:t> </a:t>
            </a:r>
            <a:r>
              <a:rPr lang="de-DE" dirty="0" err="1"/>
              <a:t>foundation</a:t>
            </a:r>
            <a:r>
              <a:rPr lang="de-DE" dirty="0"/>
              <a:t>. </a:t>
            </a:r>
          </a:p>
        </p:txBody>
      </p:sp>
    </p:spTree>
    <p:extLst>
      <p:ext uri="{BB962C8B-B14F-4D97-AF65-F5344CB8AC3E}">
        <p14:creationId xmlns:p14="http://schemas.microsoft.com/office/powerpoint/2010/main" val="37976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Deceiving</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en-GB" dirty="0" smtClean="0"/>
              <a:t>“The </a:t>
            </a:r>
            <a:r>
              <a:rPr lang="en-GB" dirty="0"/>
              <a:t>proposal of any new law or regulation of commerce which comes from this order, ought always to be listened to with great precaution, and ought never to be adopted till after having been long and carefully examined, not only with the most scrupulous, but with the most suspicious attention. </a:t>
            </a:r>
            <a:r>
              <a:rPr lang="en-GB" i="1" dirty="0"/>
              <a:t>It comes from an order of men, whose interest is never exactly the same with that of the </a:t>
            </a:r>
            <a:r>
              <a:rPr lang="en-GB" i="1" dirty="0" err="1"/>
              <a:t>publick</a:t>
            </a:r>
            <a:r>
              <a:rPr lang="en-GB" i="1" dirty="0"/>
              <a:t>, </a:t>
            </a:r>
            <a:r>
              <a:rPr lang="en-GB" i="1" dirty="0">
                <a:solidFill>
                  <a:srgbClr val="FF0000"/>
                </a:solidFill>
              </a:rPr>
              <a:t>who have generally an interest to deceive and even to oppress the </a:t>
            </a:r>
            <a:r>
              <a:rPr lang="en-GB" i="1" dirty="0" err="1">
                <a:solidFill>
                  <a:srgbClr val="FF0000"/>
                </a:solidFill>
              </a:rPr>
              <a:t>publick</a:t>
            </a:r>
            <a:r>
              <a:rPr lang="en-GB" i="1" dirty="0">
                <a:solidFill>
                  <a:srgbClr val="FF0000"/>
                </a:solidFill>
              </a:rPr>
              <a:t>, and who accordingly have, upon many occasions, both deceived and oppressed it</a:t>
            </a:r>
            <a:r>
              <a:rPr lang="en-GB" dirty="0" smtClean="0"/>
              <a:t>.</a:t>
            </a:r>
          </a:p>
          <a:p>
            <a:pPr marL="0" indent="0" algn="r">
              <a:buNone/>
            </a:pPr>
            <a:r>
              <a:rPr lang="en-GB" dirty="0" smtClean="0"/>
              <a:t>(</a:t>
            </a:r>
            <a:r>
              <a:rPr lang="en-GB" dirty="0"/>
              <a:t>WN I.xi.p.</a:t>
            </a:r>
            <a:r>
              <a:rPr lang="en-GB" dirty="0" smtClean="0"/>
              <a:t>1)</a:t>
            </a:r>
            <a:endParaRPr lang="de-DE" dirty="0"/>
          </a:p>
          <a:p>
            <a:pPr marL="0" indent="0">
              <a:buNone/>
            </a:pPr>
            <a:endParaRPr lang="de-DE" dirty="0"/>
          </a:p>
        </p:txBody>
      </p:sp>
    </p:spTree>
    <p:extLst>
      <p:ext uri="{BB962C8B-B14F-4D97-AF65-F5344CB8AC3E}">
        <p14:creationId xmlns:p14="http://schemas.microsoft.com/office/powerpoint/2010/main" val="10446935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7644"/>
            <a:ext cx="8229600" cy="939993"/>
          </a:xfrm>
        </p:spPr>
        <p:txBody>
          <a:bodyPr>
            <a:normAutofit fontScale="90000"/>
          </a:bodyPr>
          <a:lstStyle/>
          <a:p>
            <a:r>
              <a:rPr lang="en-GB" dirty="0"/>
              <a:t>7. The “wretched spirit of monopoly”</a:t>
            </a:r>
            <a:r>
              <a:rPr lang="de-DE" dirty="0"/>
              <a:t/>
            </a:r>
            <a:br>
              <a:rPr lang="de-DE" dirty="0"/>
            </a:br>
            <a:endParaRPr lang="de-DE" dirty="0"/>
          </a:p>
        </p:txBody>
      </p:sp>
      <p:sp>
        <p:nvSpPr>
          <p:cNvPr id="3" name="Inhaltsplatzhalter 2"/>
          <p:cNvSpPr>
            <a:spLocks noGrp="1"/>
          </p:cNvSpPr>
          <p:nvPr>
            <p:ph idx="1"/>
          </p:nvPr>
        </p:nvSpPr>
        <p:spPr/>
        <p:txBody>
          <a:bodyPr>
            <a:normAutofit lnSpcReduction="10000"/>
          </a:bodyPr>
          <a:lstStyle/>
          <a:p>
            <a:r>
              <a:rPr lang="en-GB" dirty="0"/>
              <a:t>Monopolies are able “to keep up the market price, for a long time together, a good deal above the natural price” (WN I.vii.20)</a:t>
            </a:r>
            <a:r>
              <a:rPr lang="en-GB" dirty="0" smtClean="0"/>
              <a:t>.</a:t>
            </a:r>
          </a:p>
          <a:p>
            <a:r>
              <a:rPr lang="en-GB" dirty="0" smtClean="0"/>
              <a:t>“The </a:t>
            </a:r>
            <a:r>
              <a:rPr lang="en-GB" dirty="0"/>
              <a:t>monopolists, </a:t>
            </a:r>
            <a:r>
              <a:rPr lang="en-GB" i="1" dirty="0"/>
              <a:t>by keeping the market constantly under-stocked, by never fully supplying the effectual demand</a:t>
            </a:r>
            <a:r>
              <a:rPr lang="en-GB" dirty="0"/>
              <a:t>, sell their commodities much above the natural price, and raise their </a:t>
            </a:r>
            <a:r>
              <a:rPr lang="en-GB" dirty="0" smtClean="0"/>
              <a:t>emoluments</a:t>
            </a:r>
            <a:r>
              <a:rPr lang="en-GB" dirty="0"/>
              <a:t> </a:t>
            </a:r>
            <a:r>
              <a:rPr lang="en-GB" dirty="0" smtClean="0"/>
              <a:t>… greatly </a:t>
            </a:r>
            <a:r>
              <a:rPr lang="en-GB" dirty="0"/>
              <a:t>above their natural rate</a:t>
            </a:r>
            <a:r>
              <a:rPr lang="en-GB" dirty="0" smtClean="0"/>
              <a:t>.” (</a:t>
            </a:r>
            <a:r>
              <a:rPr lang="en-GB" dirty="0"/>
              <a:t>WN I.vii.</a:t>
            </a:r>
            <a:r>
              <a:rPr lang="en-GB" dirty="0" smtClean="0"/>
              <a:t>26)</a:t>
            </a:r>
          </a:p>
        </p:txBody>
      </p:sp>
    </p:spTree>
    <p:extLst>
      <p:ext uri="{BB962C8B-B14F-4D97-AF65-F5344CB8AC3E}">
        <p14:creationId xmlns:p14="http://schemas.microsoft.com/office/powerpoint/2010/main" val="17203332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err="1" smtClean="0"/>
              <a:t>The</a:t>
            </a:r>
            <a:r>
              <a:rPr lang="de-DE" sz="4000" dirty="0" smtClean="0"/>
              <a:t> wage </a:t>
            </a:r>
            <a:r>
              <a:rPr lang="de-DE" sz="4000" dirty="0" err="1" smtClean="0"/>
              <a:t>frontier</a:t>
            </a:r>
            <a:endParaRPr lang="de-DE" sz="4000" dirty="0"/>
          </a:p>
        </p:txBody>
      </p:sp>
      <p:sp>
        <p:nvSpPr>
          <p:cNvPr id="3" name="Inhaltsplatzhalter 2"/>
          <p:cNvSpPr>
            <a:spLocks noGrp="1"/>
          </p:cNvSpPr>
          <p:nvPr>
            <p:ph idx="1"/>
          </p:nvPr>
        </p:nvSpPr>
        <p:spPr/>
        <p:txBody>
          <a:bodyPr/>
          <a:lstStyle/>
          <a:p>
            <a:pPr>
              <a:buNone/>
            </a:pPr>
            <a:r>
              <a:rPr lang="de-DE" dirty="0" smtClean="0"/>
              <a:t> </a:t>
            </a:r>
            <a:endParaRPr lang="de-DE" dirty="0"/>
          </a:p>
        </p:txBody>
      </p:sp>
      <p:pic>
        <p:nvPicPr>
          <p:cNvPr id="5" name="Bild 4"/>
          <p:cNvPicPr/>
          <p:nvPr/>
        </p:nvPicPr>
        <p:blipFill>
          <a:blip r:embed="rId2"/>
          <a:srcRect/>
          <a:stretch>
            <a:fillRect/>
          </a:stretch>
        </p:blipFill>
        <p:spPr bwMode="auto">
          <a:xfrm>
            <a:off x="1791663" y="1417637"/>
            <a:ext cx="5000780" cy="534113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2833"/>
            <a:ext cx="8229600" cy="1172401"/>
          </a:xfrm>
        </p:spPr>
        <p:txBody>
          <a:bodyPr>
            <a:normAutofit fontScale="90000"/>
          </a:bodyPr>
          <a:lstStyle/>
          <a:p>
            <a:r>
              <a:rPr lang="de-AT" dirty="0" smtClean="0"/>
              <a:t>A </a:t>
            </a:r>
            <a:r>
              <a:rPr lang="de-AT" dirty="0" err="1" smtClean="0"/>
              <a:t>case</a:t>
            </a:r>
            <a:r>
              <a:rPr lang="de-AT" dirty="0" smtClean="0"/>
              <a:t> in </a:t>
            </a:r>
            <a:r>
              <a:rPr lang="de-AT" dirty="0" err="1" smtClean="0"/>
              <a:t>point</a:t>
            </a:r>
            <a:r>
              <a:rPr lang="de-AT" dirty="0" smtClean="0"/>
              <a:t>:</a:t>
            </a:r>
            <a:br>
              <a:rPr lang="de-AT" dirty="0" smtClean="0"/>
            </a:br>
            <a:r>
              <a:rPr lang="de-AT" dirty="0" smtClean="0"/>
              <a:t>C</a:t>
            </a:r>
            <a:r>
              <a:rPr lang="de-DE" dirty="0" err="1" smtClean="0"/>
              <a:t>riticism</a:t>
            </a:r>
            <a:r>
              <a:rPr lang="de-DE" dirty="0" smtClean="0"/>
              <a:t> </a:t>
            </a:r>
            <a:r>
              <a:rPr lang="de-DE" dirty="0" err="1"/>
              <a:t>of</a:t>
            </a:r>
            <a:r>
              <a:rPr lang="de-DE" dirty="0"/>
              <a:t> </a:t>
            </a:r>
            <a:r>
              <a:rPr lang="de-DE" dirty="0" err="1"/>
              <a:t>the</a:t>
            </a:r>
            <a:r>
              <a:rPr lang="de-DE" dirty="0"/>
              <a:t> East </a:t>
            </a:r>
            <a:r>
              <a:rPr lang="de-DE" dirty="0" err="1"/>
              <a:t>India</a:t>
            </a:r>
            <a:r>
              <a:rPr lang="de-DE" dirty="0"/>
              <a:t> Company</a:t>
            </a:r>
            <a:r>
              <a:rPr lang="en-GB" dirty="0"/>
              <a:t> </a:t>
            </a:r>
            <a:endParaRPr lang="de-DE" dirty="0"/>
          </a:p>
        </p:txBody>
      </p:sp>
      <p:sp>
        <p:nvSpPr>
          <p:cNvPr id="3" name="Inhaltsplatzhalter 2"/>
          <p:cNvSpPr>
            <a:spLocks noGrp="1"/>
          </p:cNvSpPr>
          <p:nvPr>
            <p:ph idx="1"/>
          </p:nvPr>
        </p:nvSpPr>
        <p:spPr>
          <a:xfrm>
            <a:off x="457200" y="1595767"/>
            <a:ext cx="8229600" cy="5262233"/>
          </a:xfrm>
        </p:spPr>
        <p:txBody>
          <a:bodyPr>
            <a:normAutofit fontScale="85000" lnSpcReduction="20000"/>
          </a:bodyPr>
          <a:lstStyle/>
          <a:p>
            <a:r>
              <a:rPr lang="en-GB" dirty="0" smtClean="0"/>
              <a:t>“It </a:t>
            </a:r>
            <a:r>
              <a:rPr lang="en-GB" dirty="0"/>
              <a:t>was their interest, not only to degrade in all cases the value of the surplus produce of the colony, but in many cases to discourage and keep down the natural increase of its quantity. Of all the expedients that can well be contrived to stunt the natural growth of a new colony, that of an exclusive company is undoubtedly the most effectual. (WN IV.vii.b22</a:t>
            </a:r>
            <a:r>
              <a:rPr lang="en-GB" dirty="0" smtClean="0"/>
              <a:t>)</a:t>
            </a:r>
          </a:p>
          <a:p>
            <a:r>
              <a:rPr lang="en-GB" dirty="0"/>
              <a:t>The rule of such companies in the colonies was typically violent and cruel. </a:t>
            </a:r>
            <a:r>
              <a:rPr lang="en-GB" dirty="0" smtClean="0"/>
              <a:t>While </a:t>
            </a:r>
            <a:r>
              <a:rPr lang="en-GB" dirty="0"/>
              <a:t>Smith was a fervent advocate of free trade, he deplored the fact that “The savage injustice of the Europeans rendered an event, which ought to have been beneficial to all, ruinous and destructive to several of those unfortunate countries.” (WN IV.i.32)</a:t>
            </a:r>
            <a:endParaRPr lang="de-DE" dirty="0"/>
          </a:p>
          <a:p>
            <a:pPr marL="0" indent="0">
              <a:buNone/>
            </a:pPr>
            <a:r>
              <a:rPr lang="de-DE" dirty="0" smtClean="0"/>
              <a:t> </a:t>
            </a:r>
            <a:endParaRPr lang="de-DE" dirty="0"/>
          </a:p>
        </p:txBody>
      </p:sp>
    </p:spTree>
    <p:extLst>
      <p:ext uri="{BB962C8B-B14F-4D97-AF65-F5344CB8AC3E}">
        <p14:creationId xmlns:p14="http://schemas.microsoft.com/office/powerpoint/2010/main" val="1262682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7424"/>
            <a:ext cx="8229600" cy="1009280"/>
          </a:xfrm>
        </p:spPr>
        <p:txBody>
          <a:bodyPr/>
          <a:lstStyle/>
          <a:p>
            <a:r>
              <a:rPr lang="en-GB" dirty="0"/>
              <a:t>8. Concluding remark</a:t>
            </a:r>
            <a:endParaRPr lang="de-DE" dirty="0"/>
          </a:p>
        </p:txBody>
      </p:sp>
      <p:sp>
        <p:nvSpPr>
          <p:cNvPr id="3" name="Inhaltsplatzhalter 2"/>
          <p:cNvSpPr>
            <a:spLocks noGrp="1"/>
          </p:cNvSpPr>
          <p:nvPr>
            <p:ph idx="1"/>
          </p:nvPr>
        </p:nvSpPr>
        <p:spPr>
          <a:xfrm>
            <a:off x="457200" y="1360827"/>
            <a:ext cx="8229600" cy="5497174"/>
          </a:xfrm>
        </p:spPr>
        <p:txBody>
          <a:bodyPr>
            <a:normAutofit fontScale="92500"/>
          </a:bodyPr>
          <a:lstStyle/>
          <a:p>
            <a:pPr marL="0" indent="0">
              <a:buNone/>
            </a:pPr>
            <a:r>
              <a:rPr lang="en-GB" sz="2600" dirty="0" smtClean="0"/>
              <a:t>According to Smith markets </a:t>
            </a:r>
            <a:r>
              <a:rPr lang="en-GB" sz="2600" dirty="0"/>
              <a:t>and trade are, in principle, good things – provided there is competition. But competition is always in danger of being </a:t>
            </a:r>
            <a:r>
              <a:rPr lang="en-GB" sz="2600" dirty="0" smtClean="0"/>
              <a:t>narrowed and eliminated, giving way to </a:t>
            </a:r>
            <a:r>
              <a:rPr lang="en-GB" sz="2600" dirty="0"/>
              <a:t>monopolies, which are </a:t>
            </a:r>
            <a:r>
              <a:rPr lang="en-GB" sz="2600" dirty="0" smtClean="0"/>
              <a:t>highly </a:t>
            </a:r>
            <a:r>
              <a:rPr lang="en-GB" sz="2600" dirty="0"/>
              <a:t>profitable to </a:t>
            </a:r>
            <a:r>
              <a:rPr lang="en-GB" sz="2600" dirty="0" smtClean="0"/>
              <a:t>monopolists, but spell trouble </a:t>
            </a:r>
            <a:r>
              <a:rPr lang="en-GB" sz="2600" dirty="0"/>
              <a:t>for many </a:t>
            </a:r>
            <a:r>
              <a:rPr lang="en-GB" sz="2600" dirty="0" smtClean="0"/>
              <a:t>people.</a:t>
            </a:r>
          </a:p>
          <a:p>
            <a:pPr marL="0" indent="0">
              <a:buNone/>
            </a:pPr>
            <a:r>
              <a:rPr lang="en-GB" sz="2600" dirty="0" smtClean="0"/>
              <a:t>The </a:t>
            </a:r>
            <a:r>
              <a:rPr lang="en-GB" sz="2600" i="1" dirty="0"/>
              <a:t>science of the </a:t>
            </a:r>
            <a:r>
              <a:rPr lang="en-GB" sz="2600" i="1" dirty="0" smtClean="0"/>
              <a:t>legislator</a:t>
            </a:r>
            <a:r>
              <a:rPr lang="en-GB" sz="2600" dirty="0" smtClean="0"/>
              <a:t> </a:t>
            </a:r>
            <a:r>
              <a:rPr lang="en-GB" sz="2600" dirty="0"/>
              <a:t>has the </a:t>
            </a:r>
            <a:r>
              <a:rPr lang="en-GB" sz="2600" dirty="0" smtClean="0"/>
              <a:t>task</a:t>
            </a:r>
          </a:p>
          <a:p>
            <a:r>
              <a:rPr lang="en-GB" sz="2600" dirty="0" smtClean="0"/>
              <a:t>to </a:t>
            </a:r>
            <a:r>
              <a:rPr lang="en-GB" sz="2600" dirty="0"/>
              <a:t>fight superstition and false beliefs in </a:t>
            </a:r>
            <a:r>
              <a:rPr lang="en-GB" sz="2600" dirty="0" smtClean="0"/>
              <a:t>economic matters,</a:t>
            </a:r>
          </a:p>
          <a:p>
            <a:r>
              <a:rPr lang="en-GB" sz="2600" dirty="0" smtClean="0"/>
              <a:t>to uncover and debunk </a:t>
            </a:r>
            <a:r>
              <a:rPr lang="en-GB" sz="2600" dirty="0"/>
              <a:t>opinions that present individual interests as promoting the general good</a:t>
            </a:r>
            <a:r>
              <a:rPr lang="en-GB" sz="2600" dirty="0" smtClean="0"/>
              <a:t>,</a:t>
            </a:r>
          </a:p>
          <a:p>
            <a:r>
              <a:rPr lang="en-GB" sz="2600" dirty="0" smtClean="0"/>
              <a:t>and </a:t>
            </a:r>
            <a:r>
              <a:rPr lang="en-GB" sz="2600" dirty="0"/>
              <a:t>to propose a regulatory framework for markets and institutions that helps to ward off threats to the security of the society as a whole and provide incentives such that self-seeking behaviour has </a:t>
            </a:r>
            <a:r>
              <a:rPr lang="en-GB" sz="2600" dirty="0" smtClean="0"/>
              <a:t>socially </a:t>
            </a:r>
            <a:r>
              <a:rPr lang="en-GB" sz="2600" dirty="0"/>
              <a:t>beneficial effects.</a:t>
            </a:r>
            <a:endParaRPr lang="de-DE" sz="2600" dirty="0"/>
          </a:p>
          <a:p>
            <a:endParaRPr lang="de-DE" dirty="0"/>
          </a:p>
        </p:txBody>
      </p:sp>
    </p:spTree>
    <p:extLst>
      <p:ext uri="{BB962C8B-B14F-4D97-AF65-F5344CB8AC3E}">
        <p14:creationId xmlns:p14="http://schemas.microsoft.com/office/powerpoint/2010/main" val="3630924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0266"/>
            <a:ext cx="8229600" cy="220134"/>
          </a:xfrm>
        </p:spPr>
        <p:txBody>
          <a:bodyPr>
            <a:normAutofit fontScale="90000"/>
          </a:bodyPr>
          <a:lstStyle/>
          <a:p>
            <a:endParaRPr lang="de-DE"/>
          </a:p>
        </p:txBody>
      </p:sp>
      <p:sp>
        <p:nvSpPr>
          <p:cNvPr id="3" name="Inhaltsplatzhalter 2"/>
          <p:cNvSpPr>
            <a:spLocks noGrp="1"/>
          </p:cNvSpPr>
          <p:nvPr>
            <p:ph idx="1"/>
          </p:nvPr>
        </p:nvSpPr>
        <p:spPr>
          <a:xfrm>
            <a:off x="457200" y="220133"/>
            <a:ext cx="8229600" cy="6637867"/>
          </a:xfrm>
        </p:spPr>
        <p:txBody>
          <a:bodyPr>
            <a:normAutofit fontScale="40000" lnSpcReduction="20000"/>
          </a:bodyPr>
          <a:lstStyle/>
          <a:p>
            <a:pPr marL="0" indent="0" algn="ctr">
              <a:buNone/>
            </a:pPr>
            <a:r>
              <a:rPr lang="de-DE" sz="5800" b="1" dirty="0" err="1"/>
              <a:t>Fifth</a:t>
            </a:r>
            <a:r>
              <a:rPr lang="de-DE" sz="5800" b="1" dirty="0"/>
              <a:t> Graz Schumpeter Summer School </a:t>
            </a:r>
            <a:endParaRPr lang="de-DE" sz="5800" dirty="0"/>
          </a:p>
          <a:p>
            <a:pPr marL="0" indent="0" algn="ctr">
              <a:buNone/>
            </a:pPr>
            <a:r>
              <a:rPr lang="de-DE" sz="5800" b="1" i="1" dirty="0" err="1"/>
              <a:t>Economic</a:t>
            </a:r>
            <a:r>
              <a:rPr lang="de-DE" sz="5800" b="1" i="1" dirty="0"/>
              <a:t> Stagnation: Problems </a:t>
            </a:r>
            <a:r>
              <a:rPr lang="de-DE" sz="5800" b="1" i="1" dirty="0" err="1"/>
              <a:t>of</a:t>
            </a:r>
            <a:r>
              <a:rPr lang="de-DE" sz="5800" b="1" i="1" dirty="0"/>
              <a:t> </a:t>
            </a:r>
            <a:r>
              <a:rPr lang="de-DE" sz="5800" b="1" i="1" dirty="0" err="1"/>
              <a:t>Theory</a:t>
            </a:r>
            <a:r>
              <a:rPr lang="de-DE" sz="5800" b="1" i="1" dirty="0"/>
              <a:t> </a:t>
            </a:r>
            <a:r>
              <a:rPr lang="de-DE" sz="5800" b="1" i="1" dirty="0" err="1"/>
              <a:t>and</a:t>
            </a:r>
            <a:r>
              <a:rPr lang="de-DE" sz="5800" b="1" i="1" dirty="0"/>
              <a:t> </a:t>
            </a:r>
            <a:r>
              <a:rPr lang="de-DE" sz="5800" b="1" i="1" dirty="0" err="1"/>
              <a:t>Policy</a:t>
            </a:r>
            <a:r>
              <a:rPr lang="de-DE" sz="5800" b="1" i="1" dirty="0"/>
              <a:t> </a:t>
            </a:r>
            <a:r>
              <a:rPr lang="de-DE" sz="5800" b="1" i="1" dirty="0" err="1"/>
              <a:t>From</a:t>
            </a:r>
            <a:r>
              <a:rPr lang="de-DE" sz="5800" b="1" i="1" dirty="0"/>
              <a:t> Malthus </a:t>
            </a:r>
            <a:r>
              <a:rPr lang="de-DE" sz="5800" b="1" i="1" dirty="0" err="1"/>
              <a:t>to</a:t>
            </a:r>
            <a:r>
              <a:rPr lang="de-DE" sz="5800" b="1" i="1" dirty="0"/>
              <a:t> </a:t>
            </a:r>
            <a:r>
              <a:rPr lang="de-DE" sz="5800" b="1" i="1" dirty="0" err="1"/>
              <a:t>Piketty</a:t>
            </a:r>
            <a:r>
              <a:rPr lang="de-DE" sz="5800" b="1" i="1" dirty="0"/>
              <a:t> </a:t>
            </a:r>
            <a:endParaRPr lang="de-DE" sz="5800" dirty="0"/>
          </a:p>
          <a:p>
            <a:pPr marL="0" indent="0" algn="ctr">
              <a:buNone/>
            </a:pPr>
            <a:r>
              <a:rPr lang="de-DE" sz="5800" b="1" dirty="0" err="1"/>
              <a:t>July</a:t>
            </a:r>
            <a:r>
              <a:rPr lang="de-DE" sz="5800" b="1" dirty="0"/>
              <a:t> 12-18, </a:t>
            </a:r>
            <a:r>
              <a:rPr lang="de-DE" sz="5800" b="1" dirty="0" smtClean="0"/>
              <a:t>2015</a:t>
            </a:r>
          </a:p>
          <a:p>
            <a:pPr marL="0" indent="0" algn="ctr">
              <a:buNone/>
            </a:pPr>
            <a:r>
              <a:rPr lang="de-DE" sz="5800" b="1" dirty="0" smtClean="0"/>
              <a:t> </a:t>
            </a:r>
            <a:endParaRPr lang="de-DE" sz="5800" dirty="0"/>
          </a:p>
          <a:p>
            <a:pPr marL="0" indent="0">
              <a:buNone/>
            </a:pPr>
            <a:r>
              <a:rPr lang="de-DE" sz="4500" dirty="0"/>
              <a:t>After a </a:t>
            </a:r>
            <a:r>
              <a:rPr lang="de-DE" sz="4500" dirty="0" err="1"/>
              <a:t>long</a:t>
            </a:r>
            <a:r>
              <a:rPr lang="de-DE" sz="4500" dirty="0"/>
              <a:t> </a:t>
            </a:r>
            <a:r>
              <a:rPr lang="de-DE" sz="4500" dirty="0" err="1"/>
              <a:t>period</a:t>
            </a:r>
            <a:r>
              <a:rPr lang="de-DE" sz="4500" dirty="0"/>
              <a:t> </a:t>
            </a:r>
            <a:r>
              <a:rPr lang="de-DE" sz="4500" dirty="0" err="1"/>
              <a:t>of</a:t>
            </a:r>
            <a:r>
              <a:rPr lang="de-DE" sz="4500" dirty="0"/>
              <a:t> </a:t>
            </a:r>
            <a:r>
              <a:rPr lang="de-DE" sz="4500" dirty="0" err="1"/>
              <a:t>sustained</a:t>
            </a:r>
            <a:r>
              <a:rPr lang="de-DE" sz="4500" dirty="0"/>
              <a:t> </a:t>
            </a:r>
            <a:r>
              <a:rPr lang="de-DE" sz="4500" dirty="0" err="1"/>
              <a:t>growth</a:t>
            </a:r>
            <a:r>
              <a:rPr lang="de-DE" sz="4500" dirty="0"/>
              <a:t>, </a:t>
            </a:r>
            <a:r>
              <a:rPr lang="de-DE" sz="4500" dirty="0" err="1"/>
              <a:t>the</a:t>
            </a:r>
            <a:r>
              <a:rPr lang="de-DE" sz="4500" dirty="0"/>
              <a:t> </a:t>
            </a:r>
            <a:r>
              <a:rPr lang="de-DE" sz="4500" dirty="0" err="1"/>
              <a:t>spectre</a:t>
            </a:r>
            <a:r>
              <a:rPr lang="de-DE" sz="4500" dirty="0"/>
              <a:t> </a:t>
            </a:r>
            <a:r>
              <a:rPr lang="de-DE" sz="4500" dirty="0" err="1"/>
              <a:t>of</a:t>
            </a:r>
            <a:r>
              <a:rPr lang="de-DE" sz="4500" dirty="0"/>
              <a:t> </a:t>
            </a:r>
            <a:r>
              <a:rPr lang="de-DE" sz="4500" dirty="0" err="1"/>
              <a:t>stagnation</a:t>
            </a:r>
            <a:r>
              <a:rPr lang="de-DE" sz="4500" dirty="0"/>
              <a:t> in </a:t>
            </a:r>
            <a:r>
              <a:rPr lang="de-DE" sz="4500" dirty="0" err="1"/>
              <a:t>advanced</a:t>
            </a:r>
            <a:r>
              <a:rPr lang="de-DE" sz="4500" dirty="0"/>
              <a:t> </a:t>
            </a:r>
            <a:r>
              <a:rPr lang="de-DE" sz="4500" dirty="0" err="1"/>
              <a:t>capitalist</a:t>
            </a:r>
            <a:r>
              <a:rPr lang="de-DE" sz="4500" dirty="0"/>
              <a:t> </a:t>
            </a:r>
            <a:r>
              <a:rPr lang="de-DE" sz="4500" dirty="0" err="1"/>
              <a:t>econo</a:t>
            </a:r>
            <a:r>
              <a:rPr lang="de-DE" sz="4500" dirty="0"/>
              <a:t>- mies </a:t>
            </a:r>
            <a:r>
              <a:rPr lang="de-DE" sz="4500" dirty="0" err="1"/>
              <a:t>is</a:t>
            </a:r>
            <a:r>
              <a:rPr lang="de-DE" sz="4500" dirty="0"/>
              <a:t> back </a:t>
            </a:r>
            <a:r>
              <a:rPr lang="de-DE" sz="4500" dirty="0" err="1"/>
              <a:t>again</a:t>
            </a:r>
            <a:r>
              <a:rPr lang="de-DE" sz="4500" dirty="0"/>
              <a:t>. A </a:t>
            </a:r>
            <a:r>
              <a:rPr lang="de-DE" sz="4500" dirty="0" err="1"/>
              <a:t>major</a:t>
            </a:r>
            <a:r>
              <a:rPr lang="de-DE" sz="4500" dirty="0"/>
              <a:t> </a:t>
            </a:r>
            <a:r>
              <a:rPr lang="de-DE" sz="4500" dirty="0" err="1"/>
              <a:t>theme</a:t>
            </a:r>
            <a:r>
              <a:rPr lang="de-DE" sz="4500" dirty="0"/>
              <a:t> </a:t>
            </a:r>
            <a:r>
              <a:rPr lang="de-DE" sz="4500" dirty="0" err="1"/>
              <a:t>at</a:t>
            </a:r>
            <a:r>
              <a:rPr lang="de-DE" sz="4500" dirty="0"/>
              <a:t> </a:t>
            </a:r>
            <a:r>
              <a:rPr lang="de-DE" sz="4500" dirty="0" err="1"/>
              <a:t>the</a:t>
            </a:r>
            <a:r>
              <a:rPr lang="de-DE" sz="4500" dirty="0"/>
              <a:t> time </a:t>
            </a:r>
            <a:r>
              <a:rPr lang="de-DE" sz="4500" dirty="0" err="1"/>
              <a:t>of</a:t>
            </a:r>
            <a:r>
              <a:rPr lang="de-DE" sz="4500" dirty="0"/>
              <a:t> John M. Keynes </a:t>
            </a:r>
            <a:r>
              <a:rPr lang="de-DE" sz="4500" dirty="0" err="1"/>
              <a:t>and</a:t>
            </a:r>
            <a:r>
              <a:rPr lang="de-DE" sz="4500" dirty="0"/>
              <a:t> Joseph A. Schumpeter, </a:t>
            </a:r>
            <a:r>
              <a:rPr lang="de-DE" sz="4500" dirty="0" err="1"/>
              <a:t>stagnation</a:t>
            </a:r>
            <a:r>
              <a:rPr lang="de-DE" sz="4500" dirty="0"/>
              <a:t> </a:t>
            </a:r>
            <a:r>
              <a:rPr lang="de-DE" sz="4500" dirty="0" err="1"/>
              <a:t>is</a:t>
            </a:r>
            <a:r>
              <a:rPr lang="de-DE" sz="4500" dirty="0"/>
              <a:t> </a:t>
            </a:r>
            <a:r>
              <a:rPr lang="de-DE" sz="4500" dirty="0" err="1"/>
              <a:t>once</a:t>
            </a:r>
            <a:r>
              <a:rPr lang="de-DE" sz="4500" dirty="0"/>
              <a:t> </a:t>
            </a:r>
            <a:r>
              <a:rPr lang="de-DE" sz="4500" dirty="0" err="1"/>
              <a:t>more</a:t>
            </a:r>
            <a:r>
              <a:rPr lang="de-DE" sz="4500" dirty="0"/>
              <a:t> on </a:t>
            </a:r>
            <a:r>
              <a:rPr lang="de-DE" sz="4500" dirty="0" err="1"/>
              <a:t>the</a:t>
            </a:r>
            <a:r>
              <a:rPr lang="de-DE" sz="4500" dirty="0"/>
              <a:t> </a:t>
            </a:r>
            <a:r>
              <a:rPr lang="de-DE" sz="4500" dirty="0" err="1"/>
              <a:t>agenda</a:t>
            </a:r>
            <a:r>
              <a:rPr lang="de-DE" sz="4500" dirty="0"/>
              <a:t> </a:t>
            </a:r>
            <a:r>
              <a:rPr lang="de-DE" sz="4500" dirty="0" err="1"/>
              <a:t>with</a:t>
            </a:r>
            <a:r>
              <a:rPr lang="de-DE" sz="4500" dirty="0"/>
              <a:t> a </a:t>
            </a:r>
            <a:r>
              <a:rPr lang="de-DE" sz="4500" dirty="0" err="1"/>
              <a:t>vengeance</a:t>
            </a:r>
            <a:r>
              <a:rPr lang="de-DE" sz="4500" dirty="0"/>
              <a:t>. The Graz Schumpeter Summer School </a:t>
            </a:r>
            <a:r>
              <a:rPr lang="de-DE" sz="4500" dirty="0" err="1"/>
              <a:t>addresses</a:t>
            </a:r>
            <a:r>
              <a:rPr lang="de-DE" sz="4500" dirty="0"/>
              <a:t> </a:t>
            </a:r>
            <a:r>
              <a:rPr lang="de-DE" sz="4500" dirty="0" err="1"/>
              <a:t>the</a:t>
            </a:r>
            <a:r>
              <a:rPr lang="de-DE" sz="4500" dirty="0"/>
              <a:t> </a:t>
            </a:r>
            <a:r>
              <a:rPr lang="de-DE" sz="4500" dirty="0" err="1"/>
              <a:t>following</a:t>
            </a:r>
            <a:r>
              <a:rPr lang="de-DE" sz="4500" dirty="0"/>
              <a:t> </a:t>
            </a:r>
            <a:r>
              <a:rPr lang="de-DE" sz="4500" dirty="0" err="1"/>
              <a:t>questions</a:t>
            </a:r>
            <a:r>
              <a:rPr lang="de-DE" sz="4500" dirty="0" smtClean="0"/>
              <a:t>:</a:t>
            </a:r>
          </a:p>
          <a:p>
            <a:pPr marL="0" indent="0">
              <a:buNone/>
            </a:pPr>
            <a:r>
              <a:rPr lang="de-DE" sz="4500" dirty="0" smtClean="0"/>
              <a:t> </a:t>
            </a:r>
            <a:endParaRPr lang="de-DE" sz="4500" dirty="0"/>
          </a:p>
          <a:p>
            <a:r>
              <a:rPr lang="de-DE" sz="4200" dirty="0" err="1"/>
              <a:t>What</a:t>
            </a:r>
            <a:r>
              <a:rPr lang="de-DE" sz="4200" dirty="0"/>
              <a:t> </a:t>
            </a:r>
            <a:r>
              <a:rPr lang="de-DE" sz="4200" dirty="0" err="1"/>
              <a:t>is</a:t>
            </a:r>
            <a:r>
              <a:rPr lang="de-DE" sz="4200" dirty="0"/>
              <a:t> </a:t>
            </a:r>
            <a:r>
              <a:rPr lang="de-DE" sz="4200" dirty="0" err="1"/>
              <a:t>the</a:t>
            </a:r>
            <a:r>
              <a:rPr lang="de-DE" sz="4200" dirty="0"/>
              <a:t> </a:t>
            </a:r>
            <a:r>
              <a:rPr lang="de-DE" sz="4200" dirty="0" err="1"/>
              <a:t>evidence</a:t>
            </a:r>
            <a:r>
              <a:rPr lang="de-DE" sz="4200" dirty="0"/>
              <a:t> </a:t>
            </a:r>
            <a:r>
              <a:rPr lang="de-DE" sz="4200" dirty="0" err="1"/>
              <a:t>that</a:t>
            </a:r>
            <a:r>
              <a:rPr lang="de-DE" sz="4200" dirty="0"/>
              <a:t> </a:t>
            </a:r>
            <a:r>
              <a:rPr lang="de-DE" sz="4200" dirty="0" err="1"/>
              <a:t>advanced</a:t>
            </a:r>
            <a:r>
              <a:rPr lang="de-DE" sz="4200" dirty="0"/>
              <a:t> </a:t>
            </a:r>
            <a:r>
              <a:rPr lang="de-DE" sz="4200" dirty="0" err="1"/>
              <a:t>capitalist</a:t>
            </a:r>
            <a:r>
              <a:rPr lang="de-DE" sz="4200" dirty="0"/>
              <a:t> </a:t>
            </a:r>
            <a:r>
              <a:rPr lang="de-DE" sz="4200" dirty="0" err="1"/>
              <a:t>economies</a:t>
            </a:r>
            <a:r>
              <a:rPr lang="de-DE" sz="4200" dirty="0"/>
              <a:t> </a:t>
            </a:r>
            <a:r>
              <a:rPr lang="de-DE" sz="4200" dirty="0" err="1"/>
              <a:t>face</a:t>
            </a:r>
            <a:r>
              <a:rPr lang="de-DE" sz="4200" dirty="0"/>
              <a:t> </a:t>
            </a:r>
            <a:r>
              <a:rPr lang="de-DE" sz="4200" dirty="0" err="1"/>
              <a:t>the</a:t>
            </a:r>
            <a:r>
              <a:rPr lang="de-DE" sz="4200" dirty="0"/>
              <a:t> </a:t>
            </a:r>
            <a:r>
              <a:rPr lang="de-DE" sz="4200" dirty="0" err="1"/>
              <a:t>problem</a:t>
            </a:r>
            <a:r>
              <a:rPr lang="de-DE" sz="4200" dirty="0"/>
              <a:t> </a:t>
            </a:r>
            <a:r>
              <a:rPr lang="de-DE" sz="4200" dirty="0" err="1"/>
              <a:t>of</a:t>
            </a:r>
            <a:r>
              <a:rPr lang="de-DE" sz="4200" dirty="0"/>
              <a:t> </a:t>
            </a:r>
            <a:r>
              <a:rPr lang="de-DE" sz="4200" dirty="0" err="1"/>
              <a:t>stagnation</a:t>
            </a:r>
            <a:r>
              <a:rPr lang="de-DE" sz="4200" dirty="0"/>
              <a:t>? </a:t>
            </a:r>
          </a:p>
          <a:p>
            <a:r>
              <a:rPr lang="de-DE" sz="4200" dirty="0" err="1"/>
              <a:t>What</a:t>
            </a:r>
            <a:r>
              <a:rPr lang="de-DE" sz="4200" dirty="0"/>
              <a:t> </a:t>
            </a:r>
            <a:r>
              <a:rPr lang="de-DE" sz="4200" dirty="0" err="1"/>
              <a:t>are</a:t>
            </a:r>
            <a:r>
              <a:rPr lang="de-DE" sz="4200" dirty="0"/>
              <a:t> </a:t>
            </a:r>
            <a:r>
              <a:rPr lang="de-DE" sz="4200" dirty="0" err="1"/>
              <a:t>the</a:t>
            </a:r>
            <a:r>
              <a:rPr lang="de-DE" sz="4200" dirty="0"/>
              <a:t> </a:t>
            </a:r>
            <a:r>
              <a:rPr lang="de-DE" sz="4200" dirty="0" err="1"/>
              <a:t>driving</a:t>
            </a:r>
            <a:r>
              <a:rPr lang="de-DE" sz="4200" dirty="0"/>
              <a:t> </a:t>
            </a:r>
            <a:r>
              <a:rPr lang="de-DE" sz="4200" dirty="0" err="1"/>
              <a:t>forces</a:t>
            </a:r>
            <a:r>
              <a:rPr lang="de-DE" sz="4200" dirty="0"/>
              <a:t> </a:t>
            </a:r>
            <a:r>
              <a:rPr lang="de-DE" sz="4200" dirty="0" err="1"/>
              <a:t>responsible</a:t>
            </a:r>
            <a:r>
              <a:rPr lang="de-DE" sz="4200" dirty="0"/>
              <a:t> </a:t>
            </a:r>
            <a:r>
              <a:rPr lang="de-DE" sz="4200" dirty="0" err="1"/>
              <a:t>for</a:t>
            </a:r>
            <a:r>
              <a:rPr lang="de-DE" sz="4200" dirty="0"/>
              <a:t> </a:t>
            </a:r>
            <a:r>
              <a:rPr lang="de-DE" sz="4200" dirty="0" err="1"/>
              <a:t>stagnation</a:t>
            </a:r>
            <a:r>
              <a:rPr lang="de-DE" sz="4200" dirty="0"/>
              <a:t> </a:t>
            </a:r>
            <a:r>
              <a:rPr lang="de-DE" sz="4200" dirty="0" err="1"/>
              <a:t>at</a:t>
            </a:r>
            <a:r>
              <a:rPr lang="de-DE" sz="4200" dirty="0"/>
              <a:t> </a:t>
            </a:r>
            <a:r>
              <a:rPr lang="de-DE" sz="4200" dirty="0" err="1"/>
              <a:t>the</a:t>
            </a:r>
            <a:r>
              <a:rPr lang="de-DE" sz="4200" dirty="0"/>
              <a:t> </a:t>
            </a:r>
            <a:r>
              <a:rPr lang="de-DE" sz="4200" dirty="0" err="1"/>
              <a:t>beginning</a:t>
            </a:r>
            <a:r>
              <a:rPr lang="de-DE" sz="4200" dirty="0"/>
              <a:t> </a:t>
            </a:r>
            <a:r>
              <a:rPr lang="de-DE" sz="4200" dirty="0" err="1"/>
              <a:t>of</a:t>
            </a:r>
            <a:r>
              <a:rPr lang="de-DE" sz="4200" dirty="0"/>
              <a:t> </a:t>
            </a:r>
            <a:r>
              <a:rPr lang="de-DE" sz="4200" dirty="0" err="1"/>
              <a:t>the</a:t>
            </a:r>
            <a:r>
              <a:rPr lang="de-DE" sz="4200" dirty="0"/>
              <a:t> 21st </a:t>
            </a:r>
            <a:r>
              <a:rPr lang="de-DE" sz="4200" dirty="0" err="1"/>
              <a:t>century</a:t>
            </a:r>
            <a:r>
              <a:rPr lang="de-DE" sz="4200" dirty="0"/>
              <a:t>? </a:t>
            </a:r>
          </a:p>
          <a:p>
            <a:r>
              <a:rPr lang="de-DE" sz="4200" dirty="0" err="1"/>
              <a:t>How</a:t>
            </a:r>
            <a:r>
              <a:rPr lang="de-DE" sz="4200" dirty="0"/>
              <a:t> </a:t>
            </a:r>
            <a:r>
              <a:rPr lang="de-DE" sz="4200" dirty="0" err="1"/>
              <a:t>is</a:t>
            </a:r>
            <a:r>
              <a:rPr lang="de-DE" sz="4200" dirty="0"/>
              <a:t> </a:t>
            </a:r>
            <a:r>
              <a:rPr lang="de-DE" sz="4200" dirty="0" err="1"/>
              <a:t>the</a:t>
            </a:r>
            <a:r>
              <a:rPr lang="de-DE" sz="4200" dirty="0"/>
              <a:t> </a:t>
            </a:r>
            <a:r>
              <a:rPr lang="de-DE" sz="4200" dirty="0" err="1"/>
              <a:t>problem</a:t>
            </a:r>
            <a:r>
              <a:rPr lang="de-DE" sz="4200" dirty="0"/>
              <a:t> </a:t>
            </a:r>
            <a:r>
              <a:rPr lang="de-DE" sz="4200" dirty="0" err="1"/>
              <a:t>of</a:t>
            </a:r>
            <a:r>
              <a:rPr lang="de-DE" sz="4200" dirty="0"/>
              <a:t> </a:t>
            </a:r>
            <a:r>
              <a:rPr lang="de-DE" sz="4200" dirty="0" err="1"/>
              <a:t>stagnation</a:t>
            </a:r>
            <a:r>
              <a:rPr lang="de-DE" sz="4200" dirty="0"/>
              <a:t> </a:t>
            </a:r>
            <a:r>
              <a:rPr lang="de-DE" sz="4200" dirty="0" err="1"/>
              <a:t>related</a:t>
            </a:r>
            <a:r>
              <a:rPr lang="de-DE" sz="4200" dirty="0"/>
              <a:t> </a:t>
            </a:r>
            <a:r>
              <a:rPr lang="de-DE" sz="4200" dirty="0" err="1"/>
              <a:t>to</a:t>
            </a:r>
            <a:r>
              <a:rPr lang="de-DE" sz="4200" dirty="0"/>
              <a:t> </a:t>
            </a:r>
            <a:r>
              <a:rPr lang="de-DE" sz="4200" dirty="0" err="1"/>
              <a:t>trends</a:t>
            </a:r>
            <a:r>
              <a:rPr lang="de-DE" sz="4200" dirty="0"/>
              <a:t> in </a:t>
            </a:r>
            <a:r>
              <a:rPr lang="de-DE" sz="4200" dirty="0" err="1"/>
              <a:t>the</a:t>
            </a:r>
            <a:r>
              <a:rPr lang="de-DE" sz="4200" dirty="0"/>
              <a:t> </a:t>
            </a:r>
            <a:r>
              <a:rPr lang="de-DE" sz="4200" dirty="0" err="1"/>
              <a:t>distribution</a:t>
            </a:r>
            <a:r>
              <a:rPr lang="de-DE" sz="4200" dirty="0"/>
              <a:t> </a:t>
            </a:r>
            <a:r>
              <a:rPr lang="de-DE" sz="4200" dirty="0" err="1"/>
              <a:t>of</a:t>
            </a:r>
            <a:r>
              <a:rPr lang="de-DE" sz="4200" dirty="0"/>
              <a:t> </a:t>
            </a:r>
            <a:r>
              <a:rPr lang="de-DE" sz="4200" dirty="0" err="1"/>
              <a:t>income</a:t>
            </a:r>
            <a:r>
              <a:rPr lang="de-DE" sz="4200" dirty="0"/>
              <a:t> </a:t>
            </a:r>
            <a:r>
              <a:rPr lang="de-DE" sz="4200" dirty="0" err="1"/>
              <a:t>and</a:t>
            </a:r>
            <a:r>
              <a:rPr lang="de-DE" sz="4200" dirty="0"/>
              <a:t> </a:t>
            </a:r>
            <a:r>
              <a:rPr lang="de-DE" sz="4200" dirty="0" err="1"/>
              <a:t>wealth</a:t>
            </a:r>
            <a:r>
              <a:rPr lang="de-DE" sz="4200" dirty="0"/>
              <a:t>, </a:t>
            </a:r>
          </a:p>
          <a:p>
            <a:r>
              <a:rPr lang="de-DE" sz="4200" dirty="0" err="1"/>
              <a:t>the</a:t>
            </a:r>
            <a:r>
              <a:rPr lang="de-DE" sz="4200" dirty="0"/>
              <a:t> </a:t>
            </a:r>
            <a:r>
              <a:rPr lang="de-DE" sz="4200" dirty="0" err="1"/>
              <a:t>exhaustion</a:t>
            </a:r>
            <a:r>
              <a:rPr lang="de-DE" sz="4200" dirty="0"/>
              <a:t> </a:t>
            </a:r>
            <a:r>
              <a:rPr lang="de-DE" sz="4200" dirty="0" err="1"/>
              <a:t>of</a:t>
            </a:r>
            <a:r>
              <a:rPr lang="de-DE" sz="4200" dirty="0"/>
              <a:t> </a:t>
            </a:r>
            <a:r>
              <a:rPr lang="de-DE" sz="4200" dirty="0" err="1"/>
              <a:t>natural</a:t>
            </a:r>
            <a:r>
              <a:rPr lang="de-DE" sz="4200" dirty="0"/>
              <a:t> </a:t>
            </a:r>
            <a:r>
              <a:rPr lang="de-DE" sz="4200" dirty="0" err="1"/>
              <a:t>resources</a:t>
            </a:r>
            <a:r>
              <a:rPr lang="de-DE" sz="4200" dirty="0"/>
              <a:t> </a:t>
            </a:r>
            <a:r>
              <a:rPr lang="de-DE" sz="4200" dirty="0" err="1"/>
              <a:t>and</a:t>
            </a:r>
            <a:r>
              <a:rPr lang="de-DE" sz="4200" dirty="0"/>
              <a:t> </a:t>
            </a:r>
            <a:r>
              <a:rPr lang="de-DE" sz="4200" dirty="0" err="1"/>
              <a:t>ecological</a:t>
            </a:r>
            <a:r>
              <a:rPr lang="de-DE" sz="4200" dirty="0"/>
              <a:t> </a:t>
            </a:r>
            <a:r>
              <a:rPr lang="de-DE" sz="4200" dirty="0" err="1"/>
              <a:t>constraints</a:t>
            </a:r>
            <a:r>
              <a:rPr lang="de-DE" sz="4200" dirty="0"/>
              <a:t> </a:t>
            </a:r>
            <a:r>
              <a:rPr lang="de-DE" sz="4200" dirty="0" err="1"/>
              <a:t>of</a:t>
            </a:r>
            <a:r>
              <a:rPr lang="de-DE" sz="4200" dirty="0"/>
              <a:t> </a:t>
            </a:r>
            <a:r>
              <a:rPr lang="de-DE" sz="4200" dirty="0" err="1"/>
              <a:t>economic</a:t>
            </a:r>
            <a:r>
              <a:rPr lang="de-DE" sz="4200" dirty="0"/>
              <a:t> </a:t>
            </a:r>
            <a:r>
              <a:rPr lang="de-DE" sz="4200" dirty="0" err="1"/>
              <a:t>growth</a:t>
            </a:r>
            <a:r>
              <a:rPr lang="de-DE" sz="4200" dirty="0"/>
              <a:t>, </a:t>
            </a:r>
            <a:r>
              <a:rPr lang="de-DE" sz="4200" dirty="0" err="1"/>
              <a:t>asyn</a:t>
            </a:r>
            <a:r>
              <a:rPr lang="de-DE" sz="4200" dirty="0"/>
              <a:t>- </a:t>
            </a:r>
            <a:r>
              <a:rPr lang="de-DE" sz="4200" dirty="0" err="1"/>
              <a:t>chronous</a:t>
            </a:r>
            <a:r>
              <a:rPr lang="de-DE" sz="4200" dirty="0"/>
              <a:t> </a:t>
            </a:r>
            <a:r>
              <a:rPr lang="de-DE" sz="4200" dirty="0" err="1"/>
              <a:t>demographic</a:t>
            </a:r>
            <a:r>
              <a:rPr lang="de-DE" sz="4200" dirty="0"/>
              <a:t> </a:t>
            </a:r>
            <a:r>
              <a:rPr lang="de-DE" sz="4200" dirty="0" err="1"/>
              <a:t>trends</a:t>
            </a:r>
            <a:r>
              <a:rPr lang="de-DE" sz="4200" dirty="0"/>
              <a:t>, </a:t>
            </a:r>
            <a:r>
              <a:rPr lang="de-DE" sz="4200" dirty="0" err="1"/>
              <a:t>the</a:t>
            </a:r>
            <a:r>
              <a:rPr lang="de-DE" sz="4200" dirty="0"/>
              <a:t> </a:t>
            </a:r>
            <a:r>
              <a:rPr lang="de-DE" sz="4200" dirty="0" err="1"/>
              <a:t>increased</a:t>
            </a:r>
            <a:r>
              <a:rPr lang="de-DE" sz="4200" dirty="0"/>
              <a:t> power </a:t>
            </a:r>
            <a:r>
              <a:rPr lang="de-DE" sz="4200" dirty="0" err="1"/>
              <a:t>of</a:t>
            </a:r>
            <a:r>
              <a:rPr lang="de-DE" sz="4200" dirty="0"/>
              <a:t> </a:t>
            </a:r>
            <a:r>
              <a:rPr lang="de-DE" sz="4200" dirty="0" err="1"/>
              <a:t>the</a:t>
            </a:r>
            <a:r>
              <a:rPr lang="de-DE" sz="4200" dirty="0"/>
              <a:t> </a:t>
            </a:r>
            <a:r>
              <a:rPr lang="de-DE" sz="4200" dirty="0" err="1"/>
              <a:t>financial</a:t>
            </a:r>
            <a:r>
              <a:rPr lang="de-DE" sz="4200" dirty="0"/>
              <a:t> </a:t>
            </a:r>
            <a:r>
              <a:rPr lang="de-DE" sz="4200" dirty="0" err="1"/>
              <a:t>sector</a:t>
            </a:r>
            <a:r>
              <a:rPr lang="de-DE" sz="4200" dirty="0"/>
              <a:t> </a:t>
            </a:r>
            <a:r>
              <a:rPr lang="de-DE" sz="4200" dirty="0" err="1"/>
              <a:t>and</a:t>
            </a:r>
            <a:r>
              <a:rPr lang="de-DE" sz="4200" dirty="0"/>
              <a:t> </a:t>
            </a:r>
            <a:r>
              <a:rPr lang="de-DE" sz="4200" dirty="0" err="1"/>
              <a:t>fiscal</a:t>
            </a:r>
            <a:r>
              <a:rPr lang="de-DE" sz="4200" dirty="0"/>
              <a:t> </a:t>
            </a:r>
            <a:r>
              <a:rPr lang="de-DE" sz="4200" dirty="0" err="1"/>
              <a:t>imbal</a:t>
            </a:r>
            <a:r>
              <a:rPr lang="de-DE" sz="4200" dirty="0"/>
              <a:t>- </a:t>
            </a:r>
            <a:r>
              <a:rPr lang="de-DE" sz="4200" dirty="0" err="1"/>
              <a:t>ances</a:t>
            </a:r>
            <a:r>
              <a:rPr lang="de-DE" sz="4200" dirty="0"/>
              <a:t> etc.? </a:t>
            </a:r>
          </a:p>
          <a:p>
            <a:r>
              <a:rPr lang="de-DE" sz="4200" dirty="0" err="1"/>
              <a:t>What</a:t>
            </a:r>
            <a:r>
              <a:rPr lang="de-DE" sz="4200" dirty="0"/>
              <a:t> </a:t>
            </a:r>
            <a:r>
              <a:rPr lang="de-DE" sz="4200" dirty="0" err="1"/>
              <a:t>are</a:t>
            </a:r>
            <a:r>
              <a:rPr lang="de-DE" sz="4200" dirty="0"/>
              <a:t> </a:t>
            </a:r>
            <a:r>
              <a:rPr lang="de-DE" sz="4200" dirty="0" err="1"/>
              <a:t>adequate</a:t>
            </a:r>
            <a:r>
              <a:rPr lang="de-DE" sz="4200" dirty="0"/>
              <a:t> </a:t>
            </a:r>
            <a:r>
              <a:rPr lang="de-DE" sz="4200" dirty="0" err="1"/>
              <a:t>policy</a:t>
            </a:r>
            <a:r>
              <a:rPr lang="de-DE" sz="4200" dirty="0"/>
              <a:t> </a:t>
            </a:r>
            <a:r>
              <a:rPr lang="de-DE" sz="4200" dirty="0" err="1"/>
              <a:t>responses</a:t>
            </a:r>
            <a:r>
              <a:rPr lang="de-DE" sz="4200" dirty="0"/>
              <a:t> </a:t>
            </a:r>
            <a:r>
              <a:rPr lang="de-DE" sz="4200" dirty="0" err="1"/>
              <a:t>and</a:t>
            </a:r>
            <a:r>
              <a:rPr lang="de-DE" sz="4200" dirty="0"/>
              <a:t> </a:t>
            </a:r>
            <a:r>
              <a:rPr lang="de-DE" sz="4200" dirty="0" err="1"/>
              <a:t>institutional</a:t>
            </a:r>
            <a:r>
              <a:rPr lang="de-DE" sz="4200" dirty="0"/>
              <a:t> </a:t>
            </a:r>
            <a:r>
              <a:rPr lang="de-DE" sz="4200" dirty="0" err="1"/>
              <a:t>innovations</a:t>
            </a:r>
            <a:r>
              <a:rPr lang="de-DE" sz="4200" dirty="0"/>
              <a:t>? </a:t>
            </a:r>
          </a:p>
          <a:p>
            <a:r>
              <a:rPr lang="de-DE" sz="4200" dirty="0"/>
              <a:t>Can </a:t>
            </a:r>
            <a:r>
              <a:rPr lang="de-DE" sz="4200" dirty="0" err="1"/>
              <a:t>Schumpeterian</a:t>
            </a:r>
            <a:r>
              <a:rPr lang="de-DE" sz="4200" dirty="0"/>
              <a:t> </a:t>
            </a:r>
            <a:r>
              <a:rPr lang="de-DE" sz="4200" dirty="0" err="1"/>
              <a:t>forces</a:t>
            </a:r>
            <a:r>
              <a:rPr lang="de-DE" sz="4200" dirty="0"/>
              <a:t> </a:t>
            </a:r>
            <a:r>
              <a:rPr lang="de-DE" sz="4200" dirty="0" err="1"/>
              <a:t>be</a:t>
            </a:r>
            <a:r>
              <a:rPr lang="de-DE" sz="4200" dirty="0"/>
              <a:t> </a:t>
            </a:r>
            <a:r>
              <a:rPr lang="de-DE" sz="4200" dirty="0" err="1"/>
              <a:t>relied</a:t>
            </a:r>
            <a:r>
              <a:rPr lang="de-DE" sz="4200" dirty="0"/>
              <a:t> upon </a:t>
            </a:r>
            <a:r>
              <a:rPr lang="de-DE" sz="4200" dirty="0" err="1"/>
              <a:t>to</a:t>
            </a:r>
            <a:r>
              <a:rPr lang="de-DE" sz="4200" dirty="0"/>
              <a:t> </a:t>
            </a:r>
            <a:r>
              <a:rPr lang="de-DE" sz="4200" dirty="0" err="1"/>
              <a:t>lead</a:t>
            </a:r>
            <a:r>
              <a:rPr lang="de-DE" sz="4200" dirty="0"/>
              <a:t> out </a:t>
            </a:r>
            <a:r>
              <a:rPr lang="de-DE" sz="4200" dirty="0" err="1"/>
              <a:t>of</a:t>
            </a:r>
            <a:r>
              <a:rPr lang="de-DE" sz="4200" dirty="0"/>
              <a:t> </a:t>
            </a:r>
            <a:r>
              <a:rPr lang="de-DE" sz="4200" dirty="0" err="1"/>
              <a:t>the</a:t>
            </a:r>
            <a:r>
              <a:rPr lang="de-DE" sz="4200" dirty="0"/>
              <a:t> </a:t>
            </a:r>
            <a:r>
              <a:rPr lang="de-DE" sz="4200" dirty="0" err="1"/>
              <a:t>depression</a:t>
            </a:r>
            <a:r>
              <a:rPr lang="de-DE" sz="4200" dirty="0"/>
              <a:t>? </a:t>
            </a:r>
          </a:p>
          <a:p>
            <a:r>
              <a:rPr lang="de-DE" sz="4200" dirty="0"/>
              <a:t>The Summer School </a:t>
            </a:r>
            <a:r>
              <a:rPr lang="de-DE" sz="4200" dirty="0" err="1"/>
              <a:t>discusses</a:t>
            </a:r>
            <a:r>
              <a:rPr lang="de-DE" sz="4200" dirty="0"/>
              <a:t> </a:t>
            </a:r>
            <a:r>
              <a:rPr lang="de-DE" sz="4200" dirty="0" err="1"/>
              <a:t>these</a:t>
            </a:r>
            <a:r>
              <a:rPr lang="de-DE" sz="4200" dirty="0"/>
              <a:t> </a:t>
            </a:r>
            <a:r>
              <a:rPr lang="de-DE" sz="4200" dirty="0" err="1"/>
              <a:t>problems</a:t>
            </a:r>
            <a:r>
              <a:rPr lang="de-DE" sz="4200" dirty="0"/>
              <a:t> </a:t>
            </a:r>
            <a:r>
              <a:rPr lang="de-DE" sz="4200" dirty="0" err="1"/>
              <a:t>at</a:t>
            </a:r>
            <a:r>
              <a:rPr lang="de-DE" sz="4200" dirty="0"/>
              <a:t> a </a:t>
            </a:r>
            <a:r>
              <a:rPr lang="de-DE" sz="4200" dirty="0" err="1"/>
              <a:t>theoretical</a:t>
            </a:r>
            <a:r>
              <a:rPr lang="de-DE" sz="4200" dirty="0"/>
              <a:t>, </a:t>
            </a:r>
            <a:r>
              <a:rPr lang="de-DE" sz="4200" dirty="0" err="1"/>
              <a:t>empirical</a:t>
            </a:r>
            <a:r>
              <a:rPr lang="de-DE" sz="4200" dirty="0"/>
              <a:t> </a:t>
            </a:r>
            <a:r>
              <a:rPr lang="de-DE" sz="4200" dirty="0" err="1"/>
              <a:t>and</a:t>
            </a:r>
            <a:r>
              <a:rPr lang="de-DE" sz="4200" dirty="0"/>
              <a:t> </a:t>
            </a:r>
            <a:r>
              <a:rPr lang="de-DE" sz="4200" dirty="0" err="1"/>
              <a:t>policy</a:t>
            </a:r>
            <a:r>
              <a:rPr lang="de-DE" sz="4200" dirty="0"/>
              <a:t> </a:t>
            </a:r>
            <a:r>
              <a:rPr lang="de-DE" sz="4200" dirty="0" err="1"/>
              <a:t>level</a:t>
            </a:r>
            <a:r>
              <a:rPr lang="de-DE" sz="4200" dirty="0"/>
              <a:t>. </a:t>
            </a:r>
            <a:r>
              <a:rPr lang="de-DE" sz="4200" dirty="0" err="1"/>
              <a:t>It</a:t>
            </a:r>
            <a:r>
              <a:rPr lang="de-DE" sz="4200" dirty="0"/>
              <a:t> </a:t>
            </a:r>
            <a:r>
              <a:rPr lang="de-DE" sz="4200" dirty="0" err="1" smtClean="0"/>
              <a:t>provides</a:t>
            </a:r>
            <a:r>
              <a:rPr lang="de-DE" sz="4200" dirty="0" smtClean="0"/>
              <a:t> </a:t>
            </a:r>
            <a:r>
              <a:rPr lang="de-DE" sz="4200" dirty="0"/>
              <a:t>a </a:t>
            </a:r>
            <a:r>
              <a:rPr lang="de-DE" sz="4200" dirty="0" err="1"/>
              <a:t>thorough</a:t>
            </a:r>
            <a:r>
              <a:rPr lang="de-DE" sz="4200" dirty="0"/>
              <a:t> </a:t>
            </a:r>
            <a:r>
              <a:rPr lang="de-DE" sz="4200" dirty="0" err="1"/>
              <a:t>account</a:t>
            </a:r>
            <a:r>
              <a:rPr lang="de-DE" sz="4200" dirty="0"/>
              <a:t> </a:t>
            </a:r>
            <a:r>
              <a:rPr lang="de-DE" sz="4200" dirty="0" err="1"/>
              <a:t>of</a:t>
            </a:r>
            <a:r>
              <a:rPr lang="de-DE" sz="4200" dirty="0"/>
              <a:t> </a:t>
            </a:r>
            <a:r>
              <a:rPr lang="de-DE" sz="4200" dirty="0" err="1"/>
              <a:t>the</a:t>
            </a:r>
            <a:r>
              <a:rPr lang="de-DE" sz="4200" dirty="0"/>
              <a:t> </a:t>
            </a:r>
            <a:r>
              <a:rPr lang="de-DE" sz="4200" dirty="0" err="1"/>
              <a:t>multifarious</a:t>
            </a:r>
            <a:r>
              <a:rPr lang="de-DE" sz="4200" dirty="0"/>
              <a:t> </a:t>
            </a:r>
            <a:r>
              <a:rPr lang="de-DE" sz="4200" dirty="0" err="1"/>
              <a:t>aspects</a:t>
            </a:r>
            <a:r>
              <a:rPr lang="de-DE" sz="4200" dirty="0"/>
              <a:t> </a:t>
            </a:r>
            <a:r>
              <a:rPr lang="de-DE" sz="4200" dirty="0" err="1"/>
              <a:t>of</a:t>
            </a:r>
            <a:r>
              <a:rPr lang="de-DE" sz="4200" dirty="0"/>
              <a:t> </a:t>
            </a:r>
            <a:r>
              <a:rPr lang="de-DE" sz="4200" dirty="0" err="1"/>
              <a:t>stagnation</a:t>
            </a:r>
            <a:r>
              <a:rPr lang="de-DE" sz="4200" dirty="0"/>
              <a:t> </a:t>
            </a:r>
            <a:r>
              <a:rPr lang="de-DE" sz="4200" dirty="0" err="1"/>
              <a:t>as</a:t>
            </a:r>
            <a:r>
              <a:rPr lang="de-DE" sz="4200" dirty="0"/>
              <a:t> dealt </a:t>
            </a:r>
            <a:r>
              <a:rPr lang="de-DE" sz="4200" dirty="0" err="1"/>
              <a:t>with</a:t>
            </a:r>
            <a:r>
              <a:rPr lang="de-DE" sz="4200" dirty="0"/>
              <a:t> </a:t>
            </a:r>
            <a:r>
              <a:rPr lang="de-DE" sz="4200" dirty="0" err="1"/>
              <a:t>by</a:t>
            </a:r>
            <a:r>
              <a:rPr lang="de-DE" sz="4200" dirty="0"/>
              <a:t> </a:t>
            </a:r>
            <a:r>
              <a:rPr lang="de-DE" sz="4200" dirty="0" err="1"/>
              <a:t>authors</a:t>
            </a:r>
            <a:r>
              <a:rPr lang="de-DE" sz="4200" dirty="0"/>
              <a:t> </a:t>
            </a:r>
            <a:r>
              <a:rPr lang="de-DE" sz="4200" dirty="0" err="1"/>
              <a:t>from</a:t>
            </a:r>
            <a:r>
              <a:rPr lang="de-DE" sz="4200" dirty="0"/>
              <a:t> Thomas R. Malthus, via Alvin Hansen </a:t>
            </a:r>
            <a:r>
              <a:rPr lang="de-DE" sz="4200" dirty="0" err="1"/>
              <a:t>to</a:t>
            </a:r>
            <a:r>
              <a:rPr lang="de-DE" sz="4200" dirty="0"/>
              <a:t> Josef Steindl </a:t>
            </a:r>
            <a:r>
              <a:rPr lang="de-DE" sz="4200" dirty="0" err="1"/>
              <a:t>and</a:t>
            </a:r>
            <a:r>
              <a:rPr lang="de-DE" sz="4200" dirty="0"/>
              <a:t> </a:t>
            </a:r>
            <a:r>
              <a:rPr lang="de-DE" sz="4200" dirty="0" err="1"/>
              <a:t>beyond</a:t>
            </a:r>
            <a:r>
              <a:rPr lang="de-DE" sz="4200" dirty="0"/>
              <a:t>, </a:t>
            </a:r>
            <a:r>
              <a:rPr lang="de-DE" sz="4200" dirty="0" err="1"/>
              <a:t>and</a:t>
            </a:r>
            <a:r>
              <a:rPr lang="de-DE" sz="4200" dirty="0"/>
              <a:t> </a:t>
            </a:r>
            <a:r>
              <a:rPr lang="de-DE" sz="4200" dirty="0" err="1"/>
              <a:t>applies</a:t>
            </a:r>
            <a:r>
              <a:rPr lang="de-DE" sz="4200" dirty="0"/>
              <a:t> relevant </a:t>
            </a:r>
            <a:r>
              <a:rPr lang="de-DE" sz="4200" dirty="0" err="1"/>
              <a:t>ideas</a:t>
            </a:r>
            <a:r>
              <a:rPr lang="de-DE" sz="4200" dirty="0"/>
              <a:t>, </a:t>
            </a:r>
            <a:r>
              <a:rPr lang="de-DE" sz="4200" dirty="0" err="1"/>
              <a:t>concepts</a:t>
            </a:r>
            <a:r>
              <a:rPr lang="de-DE" sz="4200" dirty="0"/>
              <a:t> </a:t>
            </a:r>
            <a:r>
              <a:rPr lang="de-DE" sz="4200" dirty="0" err="1"/>
              <a:t>and</a:t>
            </a:r>
            <a:r>
              <a:rPr lang="de-DE" sz="4200" dirty="0"/>
              <a:t> </a:t>
            </a:r>
            <a:r>
              <a:rPr lang="de-DE" sz="4200" dirty="0" err="1"/>
              <a:t>tools</a:t>
            </a:r>
            <a:r>
              <a:rPr lang="de-DE" sz="4200" dirty="0"/>
              <a:t> </a:t>
            </a:r>
            <a:r>
              <a:rPr lang="de-DE" sz="4200" dirty="0" err="1"/>
              <a:t>to</a:t>
            </a:r>
            <a:r>
              <a:rPr lang="de-DE" sz="4200" dirty="0"/>
              <a:t> </a:t>
            </a:r>
            <a:r>
              <a:rPr lang="de-DE" sz="4200" dirty="0" err="1"/>
              <a:t>contemporary</a:t>
            </a:r>
            <a:r>
              <a:rPr lang="de-DE" sz="4200" dirty="0"/>
              <a:t> </a:t>
            </a:r>
            <a:r>
              <a:rPr lang="de-DE" sz="4200" dirty="0" err="1"/>
              <a:t>problems</a:t>
            </a:r>
            <a:r>
              <a:rPr lang="de-DE" sz="4200" dirty="0"/>
              <a:t>. </a:t>
            </a:r>
          </a:p>
          <a:p>
            <a:endParaRPr lang="de-DE" dirty="0"/>
          </a:p>
        </p:txBody>
      </p:sp>
    </p:spTree>
    <p:extLst>
      <p:ext uri="{BB962C8B-B14F-4D97-AF65-F5344CB8AC3E}">
        <p14:creationId xmlns:p14="http://schemas.microsoft.com/office/powerpoint/2010/main" val="174543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2045229"/>
          </a:xfrm>
        </p:spPr>
        <p:txBody>
          <a:bodyPr/>
          <a:lstStyle/>
          <a:p>
            <a:r>
              <a:rPr lang="de-DE" dirty="0" smtClean="0"/>
              <a:t> </a:t>
            </a:r>
            <a:endParaRPr lang="de-DE" dirty="0"/>
          </a:p>
        </p:txBody>
      </p:sp>
      <p:sp>
        <p:nvSpPr>
          <p:cNvPr id="3" name="Inhaltsplatzhalter 2"/>
          <p:cNvSpPr>
            <a:spLocks noGrp="1"/>
          </p:cNvSpPr>
          <p:nvPr>
            <p:ph idx="1"/>
          </p:nvPr>
        </p:nvSpPr>
        <p:spPr>
          <a:xfrm>
            <a:off x="457200" y="2844799"/>
            <a:ext cx="8229600" cy="3281363"/>
          </a:xfrm>
        </p:spPr>
        <p:txBody>
          <a:bodyPr/>
          <a:lstStyle/>
          <a:p>
            <a:r>
              <a:rPr lang="de-DE" b="1" dirty="0" err="1"/>
              <a:t>Contact</a:t>
            </a:r>
            <a:r>
              <a:rPr lang="de-DE" dirty="0"/>
              <a:t>: University </a:t>
            </a:r>
            <a:r>
              <a:rPr lang="de-DE" dirty="0" err="1"/>
              <a:t>of</a:t>
            </a:r>
            <a:r>
              <a:rPr lang="de-DE" dirty="0"/>
              <a:t> Graz RESOWI-</a:t>
            </a:r>
            <a:r>
              <a:rPr lang="de-DE" dirty="0" err="1"/>
              <a:t>Centre</a:t>
            </a:r>
            <a:r>
              <a:rPr lang="de-DE" dirty="0"/>
              <a:t> FE A-8010 Graz, Austria +43 (0)316 380-3595 </a:t>
            </a:r>
            <a:r>
              <a:rPr lang="de-DE" dirty="0" err="1"/>
              <a:t>schumpeter.centre@uni-graz.at</a:t>
            </a:r>
            <a:r>
              <a:rPr lang="de-DE" dirty="0"/>
              <a:t> </a:t>
            </a:r>
          </a:p>
          <a:p>
            <a:r>
              <a:rPr lang="de-DE" dirty="0">
                <a:hlinkClick r:id="rId2"/>
              </a:rPr>
              <a:t>http://schumpeter-centre.uni-graz.at</a:t>
            </a:r>
            <a:r>
              <a:rPr lang="de-DE" dirty="0"/>
              <a:t> </a:t>
            </a:r>
          </a:p>
        </p:txBody>
      </p:sp>
      <p:pic>
        <p:nvPicPr>
          <p:cNvPr id="4" name="Picture 5" descr="gsc_uni_4c_rgb_72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67" y="445753"/>
            <a:ext cx="2987515" cy="187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2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6" y="875851"/>
            <a:ext cx="8734619" cy="535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81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3810"/>
            <a:ext cx="8229600" cy="959979"/>
          </a:xfrm>
        </p:spPr>
        <p:txBody>
          <a:bodyPr/>
          <a:lstStyle/>
          <a:p>
            <a:r>
              <a:rPr lang="de-DE" dirty="0" smtClean="0"/>
              <a:t>1. </a:t>
            </a:r>
            <a:r>
              <a:rPr lang="de-DE" dirty="0" err="1" smtClean="0"/>
              <a:t>Introduction</a:t>
            </a:r>
            <a:endParaRPr lang="de-DE" dirty="0"/>
          </a:p>
        </p:txBody>
      </p:sp>
      <p:sp>
        <p:nvSpPr>
          <p:cNvPr id="3" name="Inhaltsplatzhalter 2"/>
          <p:cNvSpPr>
            <a:spLocks noGrp="1"/>
          </p:cNvSpPr>
          <p:nvPr>
            <p:ph idx="1"/>
          </p:nvPr>
        </p:nvSpPr>
        <p:spPr>
          <a:xfrm>
            <a:off x="457200" y="1910579"/>
            <a:ext cx="6044959" cy="4472490"/>
          </a:xfrm>
        </p:spPr>
        <p:txBody>
          <a:bodyPr>
            <a:normAutofit fontScale="77500" lnSpcReduction="20000"/>
          </a:bodyPr>
          <a:lstStyle/>
          <a:p>
            <a:pPr marL="0" indent="15875">
              <a:buNone/>
            </a:pPr>
            <a:r>
              <a:rPr lang="de-DE" dirty="0" smtClean="0"/>
              <a:t>Adam Smith </a:t>
            </a:r>
            <a:r>
              <a:rPr lang="de-DE" dirty="0" err="1" smtClean="0"/>
              <a:t>is</a:t>
            </a:r>
            <a:r>
              <a:rPr lang="de-DE" dirty="0" smtClean="0"/>
              <a:t> </a:t>
            </a:r>
            <a:r>
              <a:rPr lang="de-DE" dirty="0" err="1" smtClean="0"/>
              <a:t>said</a:t>
            </a:r>
            <a:r>
              <a:rPr lang="de-DE" dirty="0" smtClean="0"/>
              <a:t> </a:t>
            </a:r>
            <a:r>
              <a:rPr lang="de-DE" dirty="0" err="1" smtClean="0"/>
              <a:t>to</a:t>
            </a:r>
            <a:r>
              <a:rPr lang="de-DE" dirty="0" smtClean="0"/>
              <a:t> </a:t>
            </a:r>
            <a:r>
              <a:rPr lang="de-DE" dirty="0" err="1" smtClean="0"/>
              <a:t>have</a:t>
            </a:r>
            <a:r>
              <a:rPr lang="de-DE" dirty="0" smtClean="0"/>
              <a:t> </a:t>
            </a:r>
            <a:r>
              <a:rPr lang="de-DE" dirty="0" err="1" smtClean="0"/>
              <a:t>advocated</a:t>
            </a:r>
            <a:r>
              <a:rPr lang="de-DE" dirty="0" smtClean="0"/>
              <a:t> </a:t>
            </a:r>
            <a:r>
              <a:rPr lang="de-DE" dirty="0" err="1" smtClean="0"/>
              <a:t>the</a:t>
            </a:r>
            <a:r>
              <a:rPr lang="de-DE" dirty="0" smtClean="0"/>
              <a:t> </a:t>
            </a:r>
            <a:r>
              <a:rPr lang="de-DE" dirty="0" err="1" smtClean="0"/>
              <a:t>view</a:t>
            </a:r>
            <a:r>
              <a:rPr lang="de-DE" dirty="0" smtClean="0"/>
              <a:t>: “</a:t>
            </a:r>
            <a:r>
              <a:rPr lang="de-DE" dirty="0" err="1" smtClean="0"/>
              <a:t>Nothing</a:t>
            </a:r>
            <a:r>
              <a:rPr lang="de-DE" dirty="0" smtClean="0"/>
              <a:t> but </a:t>
            </a:r>
            <a:r>
              <a:rPr lang="de-DE" dirty="0" err="1" smtClean="0"/>
              <a:t>selfishness</a:t>
            </a:r>
            <a:r>
              <a:rPr lang="de-DE" dirty="0" smtClean="0"/>
              <a:t> </a:t>
            </a:r>
            <a:r>
              <a:rPr lang="de-DE" dirty="0" err="1" smtClean="0"/>
              <a:t>is</a:t>
            </a:r>
            <a:r>
              <a:rPr lang="de-DE" dirty="0" smtClean="0"/>
              <a:t> </a:t>
            </a:r>
            <a:r>
              <a:rPr lang="de-DE" dirty="0" err="1" smtClean="0"/>
              <a:t>necessary</a:t>
            </a:r>
            <a:r>
              <a:rPr lang="de-DE" dirty="0" smtClean="0"/>
              <a:t> </a:t>
            </a:r>
            <a:r>
              <a:rPr lang="de-DE" dirty="0" err="1" smtClean="0"/>
              <a:t>to</a:t>
            </a:r>
            <a:r>
              <a:rPr lang="de-DE" dirty="0" smtClean="0"/>
              <a:t> </a:t>
            </a:r>
            <a:r>
              <a:rPr lang="de-DE" dirty="0" err="1" smtClean="0"/>
              <a:t>yield</a:t>
            </a:r>
            <a:r>
              <a:rPr lang="de-DE" dirty="0" smtClean="0"/>
              <a:t> </a:t>
            </a:r>
            <a:r>
              <a:rPr lang="de-DE" dirty="0" err="1" smtClean="0"/>
              <a:t>socially</a:t>
            </a:r>
            <a:r>
              <a:rPr lang="de-DE" dirty="0" smtClean="0"/>
              <a:t> </a:t>
            </a:r>
            <a:r>
              <a:rPr lang="de-DE" dirty="0" err="1" smtClean="0"/>
              <a:t>beneficial</a:t>
            </a:r>
            <a:r>
              <a:rPr lang="de-DE" dirty="0" smtClean="0"/>
              <a:t> </a:t>
            </a:r>
            <a:r>
              <a:rPr lang="de-DE" dirty="0" err="1" smtClean="0"/>
              <a:t>outcomes</a:t>
            </a:r>
            <a:r>
              <a:rPr lang="de-DE" dirty="0" smtClean="0"/>
              <a:t>.” (Schotter 1985: 2)</a:t>
            </a:r>
          </a:p>
          <a:p>
            <a:pPr marL="0" indent="15875">
              <a:buNone/>
            </a:pPr>
            <a:endParaRPr lang="de-DE" dirty="0" smtClean="0"/>
          </a:p>
          <a:p>
            <a:pPr marL="0" indent="15875">
              <a:buNone/>
            </a:pPr>
            <a:r>
              <a:rPr lang="de-DE" dirty="0" smtClean="0"/>
              <a:t>Bernard Mandeville, </a:t>
            </a:r>
            <a:r>
              <a:rPr lang="de-DE" i="1" dirty="0" smtClean="0"/>
              <a:t>Fable </a:t>
            </a:r>
            <a:r>
              <a:rPr lang="de-DE" i="1" dirty="0" err="1" smtClean="0"/>
              <a:t>of</a:t>
            </a:r>
            <a:r>
              <a:rPr lang="de-DE" i="1" dirty="0" smtClean="0"/>
              <a:t> </a:t>
            </a:r>
            <a:r>
              <a:rPr lang="de-DE" i="1" dirty="0" err="1" smtClean="0"/>
              <a:t>the</a:t>
            </a:r>
            <a:r>
              <a:rPr lang="de-DE" i="1" dirty="0" smtClean="0"/>
              <a:t> </a:t>
            </a:r>
            <a:r>
              <a:rPr lang="de-DE" i="1" dirty="0" err="1" smtClean="0"/>
              <a:t>Bees</a:t>
            </a:r>
            <a:r>
              <a:rPr lang="de-DE" i="1" dirty="0" smtClean="0"/>
              <a:t> </a:t>
            </a:r>
            <a:r>
              <a:rPr lang="de-DE" i="1" dirty="0" err="1" smtClean="0"/>
              <a:t>or</a:t>
            </a:r>
            <a:r>
              <a:rPr lang="de-DE" i="1" dirty="0" smtClean="0"/>
              <a:t> Private </a:t>
            </a:r>
            <a:r>
              <a:rPr lang="de-DE" i="1" dirty="0" err="1" smtClean="0"/>
              <a:t>Vices</a:t>
            </a:r>
            <a:r>
              <a:rPr lang="de-DE" i="1" dirty="0" smtClean="0"/>
              <a:t>, </a:t>
            </a:r>
            <a:r>
              <a:rPr lang="de-DE" i="1" dirty="0" err="1" smtClean="0"/>
              <a:t>Publick</a:t>
            </a:r>
            <a:r>
              <a:rPr lang="de-DE" i="1" dirty="0" smtClean="0"/>
              <a:t> </a:t>
            </a:r>
            <a:r>
              <a:rPr lang="de-DE" i="1" dirty="0" err="1" smtClean="0"/>
              <a:t>Benefits</a:t>
            </a:r>
            <a:r>
              <a:rPr lang="de-DE" i="1" dirty="0" smtClean="0"/>
              <a:t> </a:t>
            </a:r>
            <a:r>
              <a:rPr lang="de-DE" dirty="0" smtClean="0"/>
              <a:t>(1723):</a:t>
            </a:r>
          </a:p>
          <a:p>
            <a:pPr marL="0" indent="15875">
              <a:buNone/>
            </a:pPr>
            <a:r>
              <a:rPr lang="en-GB" dirty="0"/>
              <a:t>“The Worst of all the multitude Did something for the common </a:t>
            </a:r>
            <a:r>
              <a:rPr lang="en-GB" dirty="0" smtClean="0"/>
              <a:t>good.”</a:t>
            </a:r>
          </a:p>
          <a:p>
            <a:pPr marL="0" indent="15875">
              <a:buNone/>
            </a:pPr>
            <a:r>
              <a:rPr lang="en-GB" dirty="0"/>
              <a:t>“</a:t>
            </a:r>
            <a:r>
              <a:rPr lang="en-GB" dirty="0" err="1"/>
              <a:t>T’enjoy</a:t>
            </a:r>
            <a:r>
              <a:rPr lang="en-GB" dirty="0"/>
              <a:t> the World’s Conveniences, </a:t>
            </a:r>
            <a:r>
              <a:rPr lang="en-GB" dirty="0" err="1"/>
              <a:t>Befamed</a:t>
            </a:r>
            <a:r>
              <a:rPr lang="en-GB" dirty="0"/>
              <a:t> in War, yet live in Ease Without great Vices is a vain </a:t>
            </a:r>
            <a:r>
              <a:rPr lang="en-GB" dirty="0" err="1"/>
              <a:t>Eutopia</a:t>
            </a:r>
            <a:r>
              <a:rPr lang="en-GB" dirty="0"/>
              <a:t> seated in the Brain” </a:t>
            </a:r>
            <a:r>
              <a:rPr lang="de-DE" dirty="0" smtClean="0"/>
              <a:t> </a:t>
            </a:r>
          </a:p>
          <a:p>
            <a:pPr algn="r">
              <a:buNone/>
            </a:pPr>
            <a:r>
              <a:rPr lang="de-DE" sz="2000" dirty="0" smtClean="0"/>
              <a:t> </a:t>
            </a:r>
          </a:p>
          <a:p>
            <a:pPr marL="0" indent="0">
              <a:buNone/>
            </a:pPr>
            <a:endParaRPr lang="de-DE" dirty="0"/>
          </a:p>
        </p:txBody>
      </p:sp>
      <p:pic>
        <p:nvPicPr>
          <p:cNvPr id="7" name="Bild 6" descr="The_Fable_of_the_Bees_(17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2159" y="3073200"/>
            <a:ext cx="2568827" cy="1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6764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35562" cy="1143000"/>
          </a:xfrm>
        </p:spPr>
        <p:txBody>
          <a:bodyPr/>
          <a:lstStyle/>
          <a:p>
            <a:r>
              <a:rPr lang="de-DE" dirty="0" smtClean="0"/>
              <a:t>Adam Smith</a:t>
            </a:r>
            <a:endParaRPr lang="de-DE" dirty="0"/>
          </a:p>
        </p:txBody>
      </p:sp>
      <p:sp>
        <p:nvSpPr>
          <p:cNvPr id="3" name="Inhaltsplatzhalter 2"/>
          <p:cNvSpPr>
            <a:spLocks noGrp="1"/>
          </p:cNvSpPr>
          <p:nvPr>
            <p:ph idx="1"/>
          </p:nvPr>
        </p:nvSpPr>
        <p:spPr>
          <a:xfrm>
            <a:off x="457200" y="2104570"/>
            <a:ext cx="6414620" cy="4402667"/>
          </a:xfrm>
        </p:spPr>
        <p:txBody>
          <a:bodyPr>
            <a:normAutofit fontScale="85000" lnSpcReduction="10000"/>
          </a:bodyPr>
          <a:lstStyle/>
          <a:p>
            <a:r>
              <a:rPr lang="en-GB" dirty="0" smtClean="0"/>
              <a:t>... calls Mandeville’s views „in almost every respect erroneous” (TMS: 451)</a:t>
            </a:r>
          </a:p>
          <a:p>
            <a:r>
              <a:rPr lang="en-GB" dirty="0" smtClean="0"/>
              <a:t>The </a:t>
            </a:r>
            <a:r>
              <a:rPr lang="en-GB" i="1" dirty="0" smtClean="0"/>
              <a:t>Wealth of Nations </a:t>
            </a:r>
            <a:r>
              <a:rPr lang="en-GB" dirty="0" smtClean="0"/>
              <a:t>(1776) – “the science of the legislator” – elaborates a regulatory and institutional framework designed to channel selfish behaviour in directions that are also socially beneficial.</a:t>
            </a:r>
          </a:p>
          <a:p>
            <a:r>
              <a:rPr lang="en-GB" dirty="0" smtClean="0"/>
              <a:t>Can large parts of social life be subjected to the care of interdependent markets</a:t>
            </a:r>
            <a:r>
              <a:rPr lang="en-GB" dirty="0" smtClean="0"/>
              <a:t>?</a:t>
            </a:r>
          </a:p>
          <a:p>
            <a:r>
              <a:rPr lang="en-GB" dirty="0" smtClean="0"/>
              <a:t>Or will there be anarchy </a:t>
            </a:r>
            <a:r>
              <a:rPr lang="en-GB" smtClean="0"/>
              <a:t>and chaos?</a:t>
            </a:r>
            <a:endParaRPr lang="en-GB" dirty="0" smtClean="0"/>
          </a:p>
        </p:txBody>
      </p:sp>
      <p:pic>
        <p:nvPicPr>
          <p:cNvPr id="6" name="Bild 5"/>
          <p:cNvPicPr>
            <a:picLocks noChangeAspect="1"/>
          </p:cNvPicPr>
          <p:nvPr/>
        </p:nvPicPr>
        <p:blipFill>
          <a:blip r:embed="rId2"/>
          <a:stretch>
            <a:fillRect/>
          </a:stretch>
        </p:blipFill>
        <p:spPr>
          <a:xfrm>
            <a:off x="7239694" y="157250"/>
            <a:ext cx="1415300" cy="1592014"/>
          </a:xfrm>
          <a:prstGeom prst="rect">
            <a:avLst/>
          </a:prstGeom>
        </p:spPr>
      </p:pic>
      <p:pic>
        <p:nvPicPr>
          <p:cNvPr id="4" name="Bild 3" descr="boo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741" y="3265984"/>
            <a:ext cx="1190653" cy="1780415"/>
          </a:xfrm>
          <a:prstGeom prst="rect">
            <a:avLst/>
          </a:prstGeom>
        </p:spPr>
      </p:pic>
    </p:spTree>
    <p:extLst>
      <p:ext uri="{BB962C8B-B14F-4D97-AF65-F5344CB8AC3E}">
        <p14:creationId xmlns:p14="http://schemas.microsoft.com/office/powerpoint/2010/main" val="1042248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1978"/>
            <a:ext cx="8229600" cy="1265660"/>
          </a:xfrm>
        </p:spPr>
        <p:txBody>
          <a:bodyPr>
            <a:normAutofit fontScale="90000"/>
          </a:bodyPr>
          <a:lstStyle/>
          <a:p>
            <a:r>
              <a:rPr lang="de-DE" dirty="0" smtClean="0"/>
              <a:t>2. Man’s </a:t>
            </a:r>
            <a:r>
              <a:rPr lang="de-DE" dirty="0" err="1" smtClean="0"/>
              <a:t>natural</a:t>
            </a:r>
            <a:r>
              <a:rPr lang="de-DE" dirty="0" smtClean="0"/>
              <a:t> </a:t>
            </a:r>
            <a:r>
              <a:rPr lang="de-DE" dirty="0" err="1" smtClean="0"/>
              <a:t>faculties</a:t>
            </a:r>
            <a:r>
              <a:rPr lang="de-DE" dirty="0" smtClean="0"/>
              <a:t>, </a:t>
            </a:r>
            <a:r>
              <a:rPr lang="de-DE" dirty="0" err="1" smtClean="0"/>
              <a:t>the</a:t>
            </a:r>
            <a:r>
              <a:rPr lang="de-DE" dirty="0" smtClean="0"/>
              <a:t> </a:t>
            </a:r>
            <a:r>
              <a:rPr lang="de-DE" dirty="0" err="1" smtClean="0"/>
              <a:t>propensity</a:t>
            </a:r>
            <a:r>
              <a:rPr lang="de-DE" dirty="0" smtClean="0"/>
              <a:t> </a:t>
            </a:r>
            <a:r>
              <a:rPr lang="de-DE" dirty="0" err="1" smtClean="0"/>
              <a:t>to</a:t>
            </a:r>
            <a:r>
              <a:rPr lang="de-DE" dirty="0" smtClean="0"/>
              <a:t> </a:t>
            </a:r>
            <a:r>
              <a:rPr lang="de-DE" dirty="0" err="1" smtClean="0"/>
              <a:t>exchange</a:t>
            </a:r>
            <a:r>
              <a:rPr lang="de-DE" dirty="0" smtClean="0"/>
              <a:t>, </a:t>
            </a:r>
            <a:r>
              <a:rPr lang="de-DE" dirty="0" err="1" smtClean="0"/>
              <a:t>and</a:t>
            </a:r>
            <a:r>
              <a:rPr lang="de-DE" dirty="0" smtClean="0"/>
              <a:t> </a:t>
            </a:r>
            <a:r>
              <a:rPr lang="de-DE" dirty="0" err="1" smtClean="0"/>
              <a:t>markets</a:t>
            </a:r>
            <a:r>
              <a:rPr lang="de-DE" dirty="0" smtClean="0"/>
              <a:t> </a:t>
            </a:r>
            <a:endParaRPr lang="de-DE" dirty="0"/>
          </a:p>
        </p:txBody>
      </p:sp>
      <p:sp>
        <p:nvSpPr>
          <p:cNvPr id="3" name="Inhaltsplatzhalter 2"/>
          <p:cNvSpPr>
            <a:spLocks noGrp="1"/>
          </p:cNvSpPr>
          <p:nvPr>
            <p:ph idx="1"/>
          </p:nvPr>
        </p:nvSpPr>
        <p:spPr>
          <a:xfrm>
            <a:off x="457200" y="1802024"/>
            <a:ext cx="8229600" cy="5055976"/>
          </a:xfrm>
        </p:spPr>
        <p:txBody>
          <a:bodyPr>
            <a:normAutofit fontScale="85000" lnSpcReduction="20000"/>
          </a:bodyPr>
          <a:lstStyle/>
          <a:p>
            <a:r>
              <a:rPr lang="en-GB" dirty="0"/>
              <a:t>A benign “Providence</a:t>
            </a:r>
            <a:r>
              <a:rPr lang="en-GB" dirty="0" smtClean="0"/>
              <a:t>”</a:t>
            </a:r>
            <a:r>
              <a:rPr lang="en-GB" dirty="0"/>
              <a:t> </a:t>
            </a:r>
            <a:r>
              <a:rPr lang="en-GB" dirty="0" smtClean="0"/>
              <a:t>has </a:t>
            </a:r>
            <a:r>
              <a:rPr lang="en-GB" dirty="0"/>
              <a:t>endowed man with </a:t>
            </a:r>
            <a:r>
              <a:rPr lang="en-GB" dirty="0" smtClean="0"/>
              <a:t>the “propensity … </a:t>
            </a:r>
            <a:r>
              <a:rPr lang="en-GB" dirty="0"/>
              <a:t>to truck, barter, and exchange one thing for another</a:t>
            </a:r>
            <a:r>
              <a:rPr lang="en-GB" dirty="0" smtClean="0"/>
              <a:t>”, which is probably “</a:t>
            </a:r>
            <a:r>
              <a:rPr lang="en-GB" dirty="0"/>
              <a:t>the necessary consequence of the faculties of reason and </a:t>
            </a:r>
            <a:r>
              <a:rPr lang="en-GB" dirty="0" smtClean="0"/>
              <a:t>speech” (WN I.ii.1-2).</a:t>
            </a:r>
          </a:p>
          <a:p>
            <a:r>
              <a:rPr lang="en-GB" dirty="0" smtClean="0"/>
              <a:t>“Man </a:t>
            </a:r>
            <a:r>
              <a:rPr lang="en-GB" dirty="0"/>
              <a:t>has almost constant occasion for the help of his brethren, and it is in vain for him to expect it from their benevolence only. He will be more likely to prevail if he can interest their self-love in his favour, and </a:t>
            </a:r>
            <a:r>
              <a:rPr lang="en-GB" dirty="0" err="1"/>
              <a:t>shew</a:t>
            </a:r>
            <a:r>
              <a:rPr lang="en-GB" dirty="0"/>
              <a:t> them that it is for their own advantage to do for him what he requires of them. Whoever offers to another a bargain of any kind, proposes to do this. Give me that which I want, and you shall have this which you </a:t>
            </a:r>
            <a:r>
              <a:rPr lang="en-GB" dirty="0" smtClean="0"/>
              <a:t>want” </a:t>
            </a:r>
            <a:r>
              <a:rPr lang="en-GB" dirty="0"/>
              <a:t>(WN I.ii.2)</a:t>
            </a:r>
            <a:r>
              <a:rPr lang="de-DE" dirty="0"/>
              <a:t> </a:t>
            </a:r>
          </a:p>
          <a:p>
            <a:pPr marL="0" indent="0">
              <a:buNone/>
            </a:pPr>
            <a:endParaRPr lang="de-DE" dirty="0"/>
          </a:p>
        </p:txBody>
      </p:sp>
    </p:spTree>
    <p:extLst>
      <p:ext uri="{BB962C8B-B14F-4D97-AF65-F5344CB8AC3E}">
        <p14:creationId xmlns:p14="http://schemas.microsoft.com/office/powerpoint/2010/main" val="13324855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double </a:t>
            </a:r>
            <a:r>
              <a:rPr lang="de-DE" dirty="0" err="1" smtClean="0"/>
              <a:t>coincidence</a:t>
            </a:r>
            <a:r>
              <a:rPr lang="de-DE" dirty="0" smtClean="0"/>
              <a:t> </a:t>
            </a:r>
            <a:r>
              <a:rPr lang="de-DE" dirty="0" err="1" smtClean="0"/>
              <a:t>of</a:t>
            </a:r>
            <a:r>
              <a:rPr lang="de-DE" dirty="0" smtClean="0"/>
              <a:t> </a:t>
            </a:r>
            <a:r>
              <a:rPr lang="de-DE" dirty="0" err="1" smtClean="0"/>
              <a:t>wants</a:t>
            </a:r>
            <a:endParaRPr lang="de-DE" dirty="0"/>
          </a:p>
        </p:txBody>
      </p:sp>
      <p:sp>
        <p:nvSpPr>
          <p:cNvPr id="3" name="Inhaltsplatzhalter 2"/>
          <p:cNvSpPr>
            <a:spLocks noGrp="1"/>
          </p:cNvSpPr>
          <p:nvPr>
            <p:ph idx="1"/>
          </p:nvPr>
        </p:nvSpPr>
        <p:spPr>
          <a:xfrm>
            <a:off x="457200" y="1600200"/>
            <a:ext cx="8229600" cy="4525963"/>
          </a:xfrm>
        </p:spPr>
        <p:txBody>
          <a:bodyPr>
            <a:normAutofit fontScale="92500" lnSpcReduction="10000"/>
          </a:bodyPr>
          <a:lstStyle/>
          <a:p>
            <a:r>
              <a:rPr lang="en-GB" dirty="0" smtClean="0"/>
              <a:t>“It </a:t>
            </a:r>
            <a:r>
              <a:rPr lang="en-GB" dirty="0"/>
              <a:t>is not from the benevolence of the butcher, the brewer, or the baker, that we expect our dinner, but from their regard to their own interest. We address ourselves, not to their humanity but to their self-love, and never talk to them of our own necessities but of their advantages</a:t>
            </a:r>
            <a:r>
              <a:rPr lang="en-GB" dirty="0" smtClean="0"/>
              <a:t>.” </a:t>
            </a:r>
            <a:r>
              <a:rPr lang="en-GB" dirty="0"/>
              <a:t>(WN I.ii.2</a:t>
            </a:r>
            <a:r>
              <a:rPr lang="en-GB" dirty="0" smtClean="0"/>
              <a:t>)</a:t>
            </a:r>
          </a:p>
          <a:p>
            <a:r>
              <a:rPr lang="en-GB" dirty="0" smtClean="0"/>
              <a:t>“… it </a:t>
            </a:r>
            <a:r>
              <a:rPr lang="en-GB" dirty="0"/>
              <a:t>is this same trucking disposition which originally gives occasion to the division of labour</a:t>
            </a:r>
            <a:r>
              <a:rPr lang="en-GB" dirty="0" smtClean="0"/>
              <a:t>.” </a:t>
            </a:r>
            <a:r>
              <a:rPr lang="en-GB" dirty="0"/>
              <a:t>(WN I.ii.3)</a:t>
            </a:r>
            <a:endParaRPr lang="de-DE" dirty="0"/>
          </a:p>
          <a:p>
            <a:endParaRPr lang="de-DE" dirty="0"/>
          </a:p>
        </p:txBody>
      </p:sp>
    </p:spTree>
    <p:extLst>
      <p:ext uri="{BB962C8B-B14F-4D97-AF65-F5344CB8AC3E}">
        <p14:creationId xmlns:p14="http://schemas.microsoft.com/office/powerpoint/2010/main" val="3197490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t>
            </a:r>
            <a:r>
              <a:rPr lang="en-GB" dirty="0" smtClean="0"/>
              <a:t>wo </a:t>
            </a:r>
            <a:r>
              <a:rPr lang="en-GB" dirty="0"/>
              <a:t>crucial axioms</a:t>
            </a:r>
            <a:r>
              <a:rPr lang="de-DE" dirty="0"/>
              <a:t> </a:t>
            </a:r>
            <a:r>
              <a:rPr lang="de-DE" dirty="0" err="1" smtClean="0"/>
              <a:t>of</a:t>
            </a:r>
            <a:r>
              <a:rPr lang="de-DE" dirty="0" smtClean="0"/>
              <a:t> </a:t>
            </a:r>
            <a:r>
              <a:rPr lang="de-DE" i="1" dirty="0" smtClean="0"/>
              <a:t>The</a:t>
            </a:r>
            <a:r>
              <a:rPr lang="de-DE" dirty="0" smtClean="0"/>
              <a:t> </a:t>
            </a:r>
            <a:r>
              <a:rPr lang="de-DE" i="1" dirty="0" err="1" smtClean="0"/>
              <a:t>Wealth</a:t>
            </a:r>
            <a:r>
              <a:rPr lang="de-DE" dirty="0" smtClean="0"/>
              <a:t>:</a:t>
            </a:r>
            <a:endParaRPr lang="de-DE" dirty="0"/>
          </a:p>
        </p:txBody>
      </p:sp>
      <p:sp>
        <p:nvSpPr>
          <p:cNvPr id="3" name="Inhaltsplatzhalter 2"/>
          <p:cNvSpPr>
            <a:spLocks noGrp="1"/>
          </p:cNvSpPr>
          <p:nvPr>
            <p:ph idx="1"/>
          </p:nvPr>
        </p:nvSpPr>
        <p:spPr>
          <a:xfrm>
            <a:off x="457199" y="1899722"/>
            <a:ext cx="8480425" cy="4657035"/>
          </a:xfrm>
        </p:spPr>
        <p:txBody>
          <a:bodyPr>
            <a:normAutofit/>
          </a:bodyPr>
          <a:lstStyle/>
          <a:p>
            <a:pPr marL="514350" lvl="0" indent="-514350">
              <a:buFont typeface="+mj-lt"/>
              <a:buAutoNum type="arabicPeriod"/>
            </a:pPr>
            <a:r>
              <a:rPr lang="en-GB" sz="2800" dirty="0"/>
              <a:t>The market is a natural form of organising economic affairs, because it reflects natural faculties of man.</a:t>
            </a:r>
            <a:endParaRPr lang="de-DE" sz="2800" dirty="0"/>
          </a:p>
          <a:p>
            <a:pPr marL="514350" lvl="0" indent="-514350">
              <a:buFont typeface="+mj-lt"/>
              <a:buAutoNum type="arabicPeriod"/>
            </a:pPr>
            <a:r>
              <a:rPr lang="en-GB" sz="2800" dirty="0"/>
              <a:t>Man’s well-being depends on the proper exertion of his trucking disposition and thus on the functioning of markets, because they lead to an ever deeper division of labour, increase labour productivity and raise income per capita, Smith’s measure of the wealth of a nation.</a:t>
            </a:r>
            <a:endParaRPr lang="de-DE" sz="2800" dirty="0"/>
          </a:p>
        </p:txBody>
      </p:sp>
    </p:spTree>
    <p:extLst>
      <p:ext uri="{BB962C8B-B14F-4D97-AF65-F5344CB8AC3E}">
        <p14:creationId xmlns:p14="http://schemas.microsoft.com/office/powerpoint/2010/main" val="39237070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3376</Words>
  <Application>Microsoft Macintosh PowerPoint</Application>
  <PresentationFormat>Bildschirmpräsentation (4:3)</PresentationFormat>
  <Paragraphs>159</Paragraphs>
  <Slides>37</Slides>
  <Notes>1</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Office-Design</vt:lpstr>
      <vt:lpstr>Adam Smith on Markets, Competition and Violations of Natural Liberty  Votrag im Rahmen der Ringvorlesung Plurale Ökomomik, Universität Hamburg, 6. November 2014</vt:lpstr>
      <vt:lpstr>Contents</vt:lpstr>
      <vt:lpstr>Literature</vt:lpstr>
      <vt:lpstr>PowerPoint-Präsentation</vt:lpstr>
      <vt:lpstr>1. Introduction</vt:lpstr>
      <vt:lpstr>Adam Smith</vt:lpstr>
      <vt:lpstr>2. Man’s natural faculties, the propensity to exchange, and markets </vt:lpstr>
      <vt:lpstr>A double coincidence of wants</vt:lpstr>
      <vt:lpstr>Two crucial axioms of The Wealth:</vt:lpstr>
      <vt:lpstr>Free competition:</vt:lpstr>
      <vt:lpstr>3. Market prices and natural prices </vt:lpstr>
      <vt:lpstr>Natural prices</vt:lpstr>
      <vt:lpstr>A simple formalisation</vt:lpstr>
      <vt:lpstr>Gravitation</vt:lpstr>
      <vt:lpstr>Two premises:</vt:lpstr>
      <vt:lpstr>A given fixed point (x*, p*, r*)</vt:lpstr>
      <vt:lpstr>“Cross-dual models”: </vt:lpstr>
      <vt:lpstr>PowerPoint-Präsentation</vt:lpstr>
      <vt:lpstr>PowerPoint-Präsentation</vt:lpstr>
      <vt:lpstr>Sectoral differences</vt:lpstr>
      <vt:lpstr>5. Improvements</vt:lpstr>
      <vt:lpstr>PowerPoint-Präsentation</vt:lpstr>
      <vt:lpstr>Unintended consequences</vt:lpstr>
      <vt:lpstr>6. Asymmetric information, moral hazard and adverse selection</vt:lpstr>
      <vt:lpstr>PowerPoint-Präsentation</vt:lpstr>
      <vt:lpstr>Adverse selection</vt:lpstr>
      <vt:lpstr>Regulations of the banking trade</vt:lpstr>
      <vt:lpstr>See also ...</vt:lpstr>
      <vt:lpstr>Information and power asymmetries in society</vt:lpstr>
      <vt:lpstr>Robert Lucas jr</vt:lpstr>
      <vt:lpstr>Deceiving</vt:lpstr>
      <vt:lpstr>7. The “wretched spirit of monopoly” </vt:lpstr>
      <vt:lpstr>The wage frontier</vt:lpstr>
      <vt:lpstr>A case in point: Criticism of the East India Company </vt:lpstr>
      <vt:lpstr>8. Concluding remark</vt:lpstr>
      <vt:lpstr>PowerPoint-Präsentation</vt:lpstr>
      <vt:lpstr> </vt:lpstr>
    </vt:vector>
  </TitlesOfParts>
  <Company>Universität Graz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Adam Smith und die science of the legislator</dc:title>
  <dc:creator>Heinz D. Kurz</dc:creator>
  <cp:lastModifiedBy>Heinz D. Kurz</cp:lastModifiedBy>
  <cp:revision>112</cp:revision>
  <dcterms:created xsi:type="dcterms:W3CDTF">2014-02-10T12:35:35Z</dcterms:created>
  <dcterms:modified xsi:type="dcterms:W3CDTF">2014-11-06T12:47:15Z</dcterms:modified>
</cp:coreProperties>
</file>